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embeddedFontLst>
    <p:embeddedFont>
      <p:font typeface="Special Elite" panose="020B0604020202020204" charset="0"/>
      <p:regular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e Schoenbauer" userId="27ddfc828594b03a" providerId="LiveId" clId="{991A1B32-21BC-40D7-B59C-7B8232C26ACC}"/>
    <pc:docChg chg="modSld">
      <pc:chgData name="Jamie Schoenbauer" userId="27ddfc828594b03a" providerId="LiveId" clId="{991A1B32-21BC-40D7-B59C-7B8232C26ACC}" dt="2025-08-04T20:05:38.649" v="15" actId="20577"/>
      <pc:docMkLst>
        <pc:docMk/>
      </pc:docMkLst>
      <pc:sldChg chg="modSp mod">
        <pc:chgData name="Jamie Schoenbauer" userId="27ddfc828594b03a" providerId="LiveId" clId="{991A1B32-21BC-40D7-B59C-7B8232C26ACC}" dt="2025-08-04T20:05:19.127" v="1" actId="1076"/>
        <pc:sldMkLst>
          <pc:docMk/>
          <pc:sldMk cId="0" sldId="271"/>
        </pc:sldMkLst>
        <pc:picChg chg="mod">
          <ac:chgData name="Jamie Schoenbauer" userId="27ddfc828594b03a" providerId="LiveId" clId="{991A1B32-21BC-40D7-B59C-7B8232C26ACC}" dt="2025-08-04T20:05:19.127" v="1" actId="1076"/>
          <ac:picMkLst>
            <pc:docMk/>
            <pc:sldMk cId="0" sldId="271"/>
            <ac:picMk id="155" creationId="{00000000-0000-0000-0000-000000000000}"/>
          </ac:picMkLst>
        </pc:picChg>
      </pc:sldChg>
      <pc:sldChg chg="modSp mod">
        <pc:chgData name="Jamie Schoenbauer" userId="27ddfc828594b03a" providerId="LiveId" clId="{991A1B32-21BC-40D7-B59C-7B8232C26ACC}" dt="2025-08-04T20:05:38.649" v="15" actId="20577"/>
        <pc:sldMkLst>
          <pc:docMk/>
          <pc:sldMk cId="0" sldId="274"/>
        </pc:sldMkLst>
        <pc:spChg chg="mod">
          <ac:chgData name="Jamie Schoenbauer" userId="27ddfc828594b03a" providerId="LiveId" clId="{991A1B32-21BC-40D7-B59C-7B8232C26ACC}" dt="2025-08-04T20:05:38.649" v="15" actId="20577"/>
          <ac:spMkLst>
            <pc:docMk/>
            <pc:sldMk cId="0" sldId="274"/>
            <ac:spMk id="17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49369db6f9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49369db6f9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4732d8aa58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4732d8aa58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4732d8aa58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4732d8aa58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4732d8aa58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4732d8aa58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4732d8aa58_0_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4732d8aa58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4732d8aa58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4732d8aa58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4732d8aa58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4732d8aa58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4732d8aa58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4732d8aa58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4732d8aa58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4732d8aa58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49369db6f9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49369db6f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49369db6f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49369db6f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9369db6f9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49369db6f9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4732d8aa58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4732d8aa58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4732d8aa58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4732d8aa58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4732d8aa58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4732d8aa5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4732d8aa58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4732d8aa5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4732d8aa58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4732d8aa5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4732d8aa58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4732d8aa58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4732d8aa58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4732d8aa58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document/d/1c6JQ-u2n2rmdYDy9Cq0JzDOFBxGDb9d2syeeRVNf2WU/edit"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newsela.com/read/bio-authors-langston-hughes/id/27280/write/"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hyperlink" Target="https://www.poemhunter.com/" TargetMode="External"/><Relationship Id="rId7" Type="http://schemas.openxmlformats.org/officeDocument/2006/relationships/hyperlink" Target="https://dochub.com/jamieschoenbauer/bKy6MN/circle-map-template-free-pdf"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hyperlink" Target="https://www.poemhunter.com/poem/harlem-dream-deferred/" TargetMode="External"/><Relationship Id="rId5" Type="http://schemas.openxmlformats.org/officeDocument/2006/relationships/hyperlink" Target="https://www.youtube.com/watch?v=fNNMKJ1f9JM&amp;index=141&amp;list=PLKJW0ok7H6lQHPC5G624zTyIaB4-ULcVp&amp;t=0s" TargetMode="External"/><Relationship Id="rId4" Type="http://schemas.openxmlformats.org/officeDocument/2006/relationships/hyperlink" Target="https://safeshare.tv/x/ss5bde340c6886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7.jp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docs.google.com/document/d/1b-nBJO_UnC5A9Uilypv-PL0BH8_VOtUfQST2MgPBM9Y/edit"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16.xml.rels><?xml version="1.0" encoding="UTF-8" standalone="yes"?>
<Relationships xmlns="http://schemas.openxmlformats.org/package/2006/relationships"><Relationship Id="rId3" Type="http://schemas.openxmlformats.org/officeDocument/2006/relationships/hyperlink" Target="https://docs.google.com/presentation/d/1xMpXvjZkY5Z2xrhHfCyLzpi-mrF1hbg3iA_H7iLSaNg/edit#slide=id.g45a306c19d_0_116"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10.jpg"/><Relationship Id="rId4" Type="http://schemas.openxmlformats.org/officeDocument/2006/relationships/image" Target="../media/image9.jpg"/></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www.folkways.si.edu/explore_folkways/poetry.aspx"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2.jpg"/></Relationships>
</file>

<file path=ppt/slides/_rels/slide1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docs.google.com/document/d/1k3ERq_XdvZCDXwv-0ka65pIkVsb2Bzyt6XqLfafXlXU/edi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docs.google.com/document/d/1bSxBLJ_GNhZ7pScCKAumpJn6IUZFqj1_RDVUQtagmQE/edit"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90PTxdsqfsA&amp;list=PLKJW0ok7H6lQHPC5G624zTyIaB4-ULcVp&amp;index=139&amp;t=0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hyperlink" Target="http://faculty.lagcc.cuny.edu/eiannotti/harlem/harlem.htm"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s://dochub.com/jamieschoenbauer/8zPakR/bridgemaptemplate-pdf" TargetMode="External"/><Relationship Id="rId4" Type="http://schemas.openxmlformats.org/officeDocument/2006/relationships/hyperlink" Target="http://www.childrenslibrary.org/icdl/BookReader?bookid=myrhrlm_00260006&amp;twoPage=true&amp;route=text&amp;size=0&amp;fullscreen=false&amp;pnum1=1&amp;lang=English&amp;ilang=English"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744575"/>
            <a:ext cx="8520600" cy="1672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solidFill>
                  <a:srgbClr val="434343"/>
                </a:solidFill>
                <a:latin typeface="Special Elite"/>
                <a:ea typeface="Special Elite"/>
                <a:cs typeface="Special Elite"/>
                <a:sym typeface="Special Elite"/>
              </a:rPr>
              <a:t>Harlem Renaissance</a:t>
            </a:r>
            <a:r>
              <a:rPr lang="en">
                <a:solidFill>
                  <a:srgbClr val="434343"/>
                </a:solidFill>
              </a:rPr>
              <a:t> </a:t>
            </a:r>
            <a:endParaRPr>
              <a:solidFill>
                <a:srgbClr val="434343"/>
              </a:solidFill>
            </a:endParaRPr>
          </a:p>
        </p:txBody>
      </p:sp>
      <p:sp>
        <p:nvSpPr>
          <p:cNvPr id="55" name="Google Shape;55;p13"/>
          <p:cNvSpPr txBox="1">
            <a:spLocks noGrp="1"/>
          </p:cNvSpPr>
          <p:nvPr>
            <p:ph type="subTitle" idx="1"/>
          </p:nvPr>
        </p:nvSpPr>
        <p:spPr>
          <a:xfrm>
            <a:off x="311700" y="2834125"/>
            <a:ext cx="8520600" cy="1455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rgbClr val="434343"/>
                </a:solidFill>
                <a:latin typeface="Special Elite"/>
                <a:ea typeface="Special Elite"/>
                <a:cs typeface="Special Elite"/>
                <a:sym typeface="Special Elite"/>
              </a:rPr>
              <a:t>Mini-Unit</a:t>
            </a:r>
            <a:endParaRPr>
              <a:solidFill>
                <a:srgbClr val="434343"/>
              </a:solidFill>
              <a:latin typeface="Special Elite"/>
              <a:ea typeface="Special Elite"/>
              <a:cs typeface="Special Elite"/>
              <a:sym typeface="Special Elite"/>
            </a:endParaRPr>
          </a:p>
          <a:p>
            <a:pPr marL="0" lvl="0" indent="0" algn="ctr" rtl="0">
              <a:spcBef>
                <a:spcPts val="0"/>
              </a:spcBef>
              <a:spcAft>
                <a:spcPts val="0"/>
              </a:spcAft>
              <a:buNone/>
            </a:pPr>
            <a:endParaRPr>
              <a:solidFill>
                <a:srgbClr val="434343"/>
              </a:solidFill>
              <a:latin typeface="Special Elite"/>
              <a:ea typeface="Special Elite"/>
              <a:cs typeface="Special Elite"/>
              <a:sym typeface="Special Elite"/>
            </a:endParaRPr>
          </a:p>
          <a:p>
            <a:pPr marL="0" lvl="0" indent="0" algn="ctr" rtl="0">
              <a:spcBef>
                <a:spcPts val="0"/>
              </a:spcBef>
              <a:spcAft>
                <a:spcPts val="0"/>
              </a:spcAft>
              <a:buNone/>
            </a:pPr>
            <a:r>
              <a:rPr lang="en">
                <a:solidFill>
                  <a:srgbClr val="434343"/>
                </a:solidFill>
                <a:latin typeface="Special Elite"/>
                <a:ea typeface="Special Elite"/>
                <a:cs typeface="Special Elite"/>
                <a:sym typeface="Special Elite"/>
              </a:rPr>
              <a:t>Jamie Schoenbauer</a:t>
            </a:r>
            <a:endParaRPr>
              <a:solidFill>
                <a:srgbClr val="434343"/>
              </a:solidFill>
              <a:latin typeface="Special Elite"/>
              <a:ea typeface="Special Elite"/>
              <a:cs typeface="Special Elite"/>
              <a:sym typeface="Special Elit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111"/>
        <p:cNvGrpSpPr/>
        <p:nvPr/>
      </p:nvGrpSpPr>
      <p:grpSpPr>
        <a:xfrm>
          <a:off x="0" y="0"/>
          <a:ext cx="0" cy="0"/>
          <a:chOff x="0" y="0"/>
          <a:chExt cx="0" cy="0"/>
        </a:xfrm>
      </p:grpSpPr>
      <p:sp>
        <p:nvSpPr>
          <p:cNvPr id="112" name="Google Shape;112;p22"/>
          <p:cNvSpPr txBox="1">
            <a:spLocks noGrp="1"/>
          </p:cNvSpPr>
          <p:nvPr>
            <p:ph type="title"/>
          </p:nvPr>
        </p:nvSpPr>
        <p:spPr>
          <a:xfrm>
            <a:off x="311700" y="144975"/>
            <a:ext cx="8520600" cy="61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Community Builder</a:t>
            </a:r>
            <a:endParaRPr>
              <a:latin typeface="Special Elite"/>
              <a:ea typeface="Special Elite"/>
              <a:cs typeface="Special Elite"/>
              <a:sym typeface="Special Elite"/>
            </a:endParaRPr>
          </a:p>
        </p:txBody>
      </p:sp>
      <p:sp>
        <p:nvSpPr>
          <p:cNvPr id="113" name="Google Shape;113;p22"/>
          <p:cNvSpPr txBox="1">
            <a:spLocks noGrp="1"/>
          </p:cNvSpPr>
          <p:nvPr>
            <p:ph type="body" idx="1"/>
          </p:nvPr>
        </p:nvSpPr>
        <p:spPr>
          <a:xfrm>
            <a:off x="311700" y="820775"/>
            <a:ext cx="8520600" cy="406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b="1">
                <a:latin typeface="Special Elite"/>
                <a:ea typeface="Special Elite"/>
                <a:cs typeface="Special Elite"/>
                <a:sym typeface="Special Elite"/>
              </a:rPr>
              <a:t>Alphabet Poetry Terms Taxonomy</a:t>
            </a:r>
            <a:endParaRPr sz="2400" b="1">
              <a:latin typeface="Special Elite"/>
              <a:ea typeface="Special Elite"/>
              <a:cs typeface="Special Elite"/>
              <a:sym typeface="Special Elite"/>
            </a:endParaRPr>
          </a:p>
          <a:p>
            <a:pPr marL="0" lvl="0" indent="0" algn="l" rtl="0">
              <a:spcBef>
                <a:spcPts val="0"/>
              </a:spcBef>
              <a:spcAft>
                <a:spcPts val="0"/>
              </a:spcAft>
              <a:buNone/>
            </a:pPr>
            <a:endParaRPr sz="2400" b="1">
              <a:latin typeface="Special Elite"/>
              <a:ea typeface="Special Elite"/>
              <a:cs typeface="Special Elite"/>
              <a:sym typeface="Special Elite"/>
            </a:endParaRPr>
          </a:p>
          <a:p>
            <a:pPr marL="457200" lvl="0" indent="-381000" algn="l" rtl="0">
              <a:lnSpc>
                <a:spcPct val="100000"/>
              </a:lnSpc>
              <a:spcBef>
                <a:spcPts val="0"/>
              </a:spcBef>
              <a:spcAft>
                <a:spcPts val="0"/>
              </a:spcAft>
              <a:buClr>
                <a:schemeClr val="dk1"/>
              </a:buClr>
              <a:buSzPts val="2400"/>
              <a:buFont typeface="Special Elite"/>
              <a:buAutoNum type="arabicPeriod"/>
            </a:pPr>
            <a:r>
              <a:rPr lang="en" sz="2400">
                <a:solidFill>
                  <a:schemeClr val="dk1"/>
                </a:solidFill>
                <a:latin typeface="Special Elite"/>
                <a:ea typeface="Special Elite"/>
                <a:cs typeface="Special Elite"/>
                <a:sym typeface="Special Elite"/>
              </a:rPr>
              <a:t>Find other people with the same color rectangle as you.</a:t>
            </a:r>
            <a:endParaRPr sz="2400">
              <a:solidFill>
                <a:schemeClr val="dk1"/>
              </a:solidFill>
              <a:latin typeface="Special Elite"/>
              <a:ea typeface="Special Elite"/>
              <a:cs typeface="Special Elite"/>
              <a:sym typeface="Special Elite"/>
            </a:endParaRPr>
          </a:p>
          <a:p>
            <a:pPr marL="457200" lvl="0" indent="-381000" algn="l" rtl="0">
              <a:lnSpc>
                <a:spcPct val="100000"/>
              </a:lnSpc>
              <a:spcBef>
                <a:spcPts val="0"/>
              </a:spcBef>
              <a:spcAft>
                <a:spcPts val="0"/>
              </a:spcAft>
              <a:buClr>
                <a:schemeClr val="dk1"/>
              </a:buClr>
              <a:buSzPts val="2400"/>
              <a:buFont typeface="Special Elite"/>
              <a:buAutoNum type="arabicPeriod"/>
            </a:pPr>
            <a:r>
              <a:rPr lang="en" sz="2400">
                <a:solidFill>
                  <a:schemeClr val="dk1"/>
                </a:solidFill>
                <a:latin typeface="Special Elite"/>
                <a:ea typeface="Special Elite"/>
                <a:cs typeface="Special Elite"/>
                <a:sym typeface="Special Elite"/>
              </a:rPr>
              <a:t>Go to the Google doc:  Alphabet Taxonomy Poetry Terms. </a:t>
            </a:r>
            <a:r>
              <a:rPr lang="en" sz="1200" u="sng">
                <a:solidFill>
                  <a:schemeClr val="hlink"/>
                </a:solidFill>
                <a:latin typeface="Special Elite"/>
                <a:ea typeface="Special Elite"/>
                <a:cs typeface="Special Elite"/>
                <a:sym typeface="Special Elite"/>
                <a:hlinkClick r:id="rId3"/>
              </a:rPr>
              <a:t>https://docs.google.com/document/d/1c6JQ-u2n2rmdYDy9Cq0JzDOFBxGDb9d2syeeRVNf2WU/edit</a:t>
            </a:r>
            <a:endParaRPr sz="1200">
              <a:solidFill>
                <a:schemeClr val="dk1"/>
              </a:solidFill>
              <a:latin typeface="Special Elite"/>
              <a:ea typeface="Special Elite"/>
              <a:cs typeface="Special Elite"/>
              <a:sym typeface="Special Elite"/>
            </a:endParaRPr>
          </a:p>
          <a:p>
            <a:pPr marL="457200" lvl="0" indent="-381000" algn="l" rtl="0">
              <a:lnSpc>
                <a:spcPct val="100000"/>
              </a:lnSpc>
              <a:spcBef>
                <a:spcPts val="0"/>
              </a:spcBef>
              <a:spcAft>
                <a:spcPts val="0"/>
              </a:spcAft>
              <a:buClr>
                <a:schemeClr val="dk1"/>
              </a:buClr>
              <a:buSzPts val="2400"/>
              <a:buAutoNum type="arabicPeriod"/>
            </a:pPr>
            <a:r>
              <a:rPr lang="en" sz="2400">
                <a:solidFill>
                  <a:schemeClr val="dk1"/>
                </a:solidFill>
                <a:latin typeface="Special Elite"/>
                <a:ea typeface="Special Elite"/>
                <a:cs typeface="Special Elite"/>
                <a:sym typeface="Special Elite"/>
              </a:rPr>
              <a:t>Write down as many poetry terms as you can for each letter on the Taxonomy. </a:t>
            </a:r>
            <a:r>
              <a:rPr lang="en" sz="2400">
                <a:solidFill>
                  <a:schemeClr val="dk1"/>
                </a:solidFill>
              </a:rPr>
              <a:t>  </a:t>
            </a:r>
            <a:endParaRPr sz="2400">
              <a:solidFill>
                <a:schemeClr val="dk1"/>
              </a:solidFill>
            </a:endParaRPr>
          </a:p>
          <a:p>
            <a:pPr marL="457200" lvl="0" indent="-381000" algn="l" rtl="0">
              <a:lnSpc>
                <a:spcPct val="100000"/>
              </a:lnSpc>
              <a:spcBef>
                <a:spcPts val="0"/>
              </a:spcBef>
              <a:spcAft>
                <a:spcPts val="0"/>
              </a:spcAft>
              <a:buClr>
                <a:schemeClr val="dk1"/>
              </a:buClr>
              <a:buSzPts val="2400"/>
              <a:buFont typeface="Special Elite"/>
              <a:buAutoNum type="arabicPeriod"/>
            </a:pPr>
            <a:r>
              <a:rPr lang="en" sz="2400">
                <a:solidFill>
                  <a:schemeClr val="dk1"/>
                </a:solidFill>
                <a:latin typeface="Special Elite"/>
                <a:ea typeface="Special Elite"/>
                <a:cs typeface="Special Elite"/>
                <a:sym typeface="Special Elite"/>
              </a:rPr>
              <a:t>Share your list with another group.</a:t>
            </a:r>
            <a:endParaRPr sz="2400">
              <a:solidFill>
                <a:schemeClr val="dk1"/>
              </a:solidFill>
              <a:latin typeface="Special Elite"/>
              <a:ea typeface="Special Elite"/>
              <a:cs typeface="Special Elite"/>
              <a:sym typeface="Special Elit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117"/>
        <p:cNvGrpSpPr/>
        <p:nvPr/>
      </p:nvGrpSpPr>
      <p:grpSpPr>
        <a:xfrm>
          <a:off x="0" y="0"/>
          <a:ext cx="0" cy="0"/>
          <a:chOff x="0" y="0"/>
          <a:chExt cx="0" cy="0"/>
        </a:xfrm>
      </p:grpSpPr>
      <p:sp>
        <p:nvSpPr>
          <p:cNvPr id="118" name="Google Shape;118;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Bridging Back/Priming</a:t>
            </a:r>
            <a:endParaRPr>
              <a:latin typeface="Special Elite"/>
              <a:ea typeface="Special Elite"/>
              <a:cs typeface="Special Elite"/>
              <a:sym typeface="Special Elite"/>
            </a:endParaRPr>
          </a:p>
        </p:txBody>
      </p:sp>
      <p:sp>
        <p:nvSpPr>
          <p:cNvPr id="119" name="Google Shape;119;p23"/>
          <p:cNvSpPr txBox="1">
            <a:spLocks noGrp="1"/>
          </p:cNvSpPr>
          <p:nvPr>
            <p:ph type="body" idx="1"/>
          </p:nvPr>
        </p:nvSpPr>
        <p:spPr>
          <a:xfrm>
            <a:off x="311700" y="1484050"/>
            <a:ext cx="8520600" cy="3084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u="sng">
                <a:solidFill>
                  <a:schemeClr val="hlink"/>
                </a:solidFill>
                <a:latin typeface="Special Elite"/>
                <a:ea typeface="Special Elite"/>
                <a:cs typeface="Special Elite"/>
                <a:sym typeface="Special Elite"/>
                <a:hlinkClick r:id="rId3"/>
              </a:rPr>
              <a:t>https://newsela.com/read/bio-authors-langston-hughes/id/27280/write/</a:t>
            </a:r>
            <a:endParaRPr sz="2400">
              <a:solidFill>
                <a:srgbClr val="4A4A4A"/>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endParaRPr sz="2400">
              <a:solidFill>
                <a:srgbClr val="4A4A4A"/>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2400">
                <a:solidFill>
                  <a:schemeClr val="dk1"/>
                </a:solidFill>
                <a:latin typeface="Special Elite"/>
                <a:ea typeface="Special Elite"/>
                <a:cs typeface="Special Elite"/>
                <a:sym typeface="Special Elite"/>
              </a:rPr>
              <a:t>Complete the “Write” activity</a:t>
            </a:r>
            <a:endParaRPr sz="2400">
              <a:solidFill>
                <a:schemeClr val="dk1"/>
              </a:solidFill>
              <a:latin typeface="Special Elite"/>
              <a:ea typeface="Special Elite"/>
              <a:cs typeface="Special Elite"/>
              <a:sym typeface="Special Elite"/>
            </a:endParaRPr>
          </a:p>
          <a:p>
            <a:pPr marL="0" lvl="0" indent="0" algn="l" rtl="0">
              <a:spcBef>
                <a:spcPts val="0"/>
              </a:spcBef>
              <a:spcAft>
                <a:spcPts val="1600"/>
              </a:spcAft>
              <a:buNone/>
            </a:pPr>
            <a:endParaRPr/>
          </a:p>
        </p:txBody>
      </p:sp>
      <p:pic>
        <p:nvPicPr>
          <p:cNvPr id="120" name="Google Shape;120;p23"/>
          <p:cNvPicPr preferRelativeResize="0"/>
          <p:nvPr/>
        </p:nvPicPr>
        <p:blipFill>
          <a:blip r:embed="rId4">
            <a:alphaModFix/>
          </a:blip>
          <a:stretch>
            <a:fillRect/>
          </a:stretch>
        </p:blipFill>
        <p:spPr>
          <a:xfrm>
            <a:off x="6256338" y="2374763"/>
            <a:ext cx="1914525" cy="23907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311700" y="220075"/>
            <a:ext cx="8520600" cy="625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Processing</a:t>
            </a:r>
            <a:endParaRPr>
              <a:latin typeface="Special Elite"/>
              <a:ea typeface="Special Elite"/>
              <a:cs typeface="Special Elite"/>
              <a:sym typeface="Special Elite"/>
            </a:endParaRPr>
          </a:p>
        </p:txBody>
      </p:sp>
      <p:sp>
        <p:nvSpPr>
          <p:cNvPr id="126" name="Google Shape;126;p24"/>
          <p:cNvSpPr txBox="1">
            <a:spLocks noGrp="1"/>
          </p:cNvSpPr>
          <p:nvPr>
            <p:ph type="body" idx="1"/>
          </p:nvPr>
        </p:nvSpPr>
        <p:spPr>
          <a:xfrm>
            <a:off x="311700" y="1152475"/>
            <a:ext cx="8520600" cy="3801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solidFill>
                  <a:schemeClr val="dk1"/>
                </a:solidFill>
                <a:latin typeface="Special Elite"/>
                <a:ea typeface="Special Elite"/>
                <a:cs typeface="Special Elite"/>
                <a:sym typeface="Special Elite"/>
              </a:rPr>
              <a:t>Read, partner share short poems in which Langston Hughes expressed his dreams for America. </a:t>
            </a:r>
            <a:endParaRPr sz="1400">
              <a:solidFill>
                <a:schemeClr val="dk1"/>
              </a:solidFill>
              <a:latin typeface="Special Elite"/>
              <a:ea typeface="Special Elite"/>
              <a:cs typeface="Special Elite"/>
              <a:sym typeface="Special Elite"/>
            </a:endParaRPr>
          </a:p>
          <a:p>
            <a:pPr marL="0" lvl="0" indent="0" algn="ctr" rtl="0">
              <a:spcBef>
                <a:spcPts val="0"/>
              </a:spcBef>
              <a:spcAft>
                <a:spcPts val="0"/>
              </a:spcAft>
              <a:buNone/>
            </a:pPr>
            <a:r>
              <a:rPr lang="en" sz="1400" u="sng">
                <a:solidFill>
                  <a:srgbClr val="692A9A"/>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rPr>
              <a:t>Dreams</a:t>
            </a:r>
            <a:endParaRPr sz="1400">
              <a:latin typeface="Special Elite"/>
              <a:ea typeface="Special Elite"/>
              <a:cs typeface="Special Elite"/>
              <a:sym typeface="Special Elite"/>
            </a:endParaRPr>
          </a:p>
          <a:p>
            <a:pPr marL="0" lvl="0" indent="0" algn="ctr" rtl="0">
              <a:spcBef>
                <a:spcPts val="0"/>
              </a:spcBef>
              <a:spcAft>
                <a:spcPts val="0"/>
              </a:spcAft>
              <a:buNone/>
            </a:pPr>
            <a:r>
              <a:rPr lang="en" sz="1400" u="sng">
                <a:solidFill>
                  <a:srgbClr val="494949"/>
                </a:solidFill>
                <a:latin typeface="Special Elite"/>
                <a:ea typeface="Special Elite"/>
                <a:cs typeface="Special Elite"/>
                <a:sym typeface="Special Elite"/>
              </a:rPr>
              <a:t>I, Too, Sing America</a:t>
            </a:r>
            <a:r>
              <a:rPr lang="en" sz="1400" u="sng">
                <a:solidFill>
                  <a:schemeClr val="dk1"/>
                </a:solidFill>
                <a:latin typeface="Special Elite"/>
                <a:ea typeface="Special Elite"/>
                <a:cs typeface="Special Elite"/>
                <a:sym typeface="Special Elite"/>
              </a:rPr>
              <a:t>:</a:t>
            </a:r>
            <a:endParaRPr sz="1400">
              <a:solidFill>
                <a:schemeClr val="dk1"/>
              </a:solidFill>
              <a:latin typeface="Special Elite"/>
              <a:ea typeface="Special Elite"/>
              <a:cs typeface="Special Elite"/>
              <a:sym typeface="Special Elite"/>
            </a:endParaRPr>
          </a:p>
          <a:p>
            <a:pPr marL="0" lvl="0" indent="0" algn="ctr" rtl="0">
              <a:spcBef>
                <a:spcPts val="0"/>
              </a:spcBef>
              <a:spcAft>
                <a:spcPts val="0"/>
              </a:spcAft>
              <a:buNone/>
            </a:pPr>
            <a:r>
              <a:rPr lang="en" sz="1400">
                <a:solidFill>
                  <a:schemeClr val="dk1"/>
                </a:solidFill>
                <a:latin typeface="Special Elite"/>
                <a:ea typeface="Special Elite"/>
                <a:cs typeface="Special Elite"/>
                <a:sym typeface="Special Elite"/>
              </a:rPr>
              <a:t>Safeshare video:  The Great Debaters:  </a:t>
            </a:r>
            <a:r>
              <a:rPr lang="en" sz="1400" u="sng">
                <a:solidFill>
                  <a:srgbClr val="1155CC"/>
                </a:solidFill>
                <a:latin typeface="Special Elite"/>
                <a:ea typeface="Special Elite"/>
                <a:cs typeface="Special Elite"/>
                <a:sym typeface="Special Elite"/>
                <a:hlinkClick r:id="rId4">
                  <a:extLst>
                    <a:ext uri="{A12FA001-AC4F-418D-AE19-62706E023703}">
                      <ahyp:hlinkClr xmlns:ahyp="http://schemas.microsoft.com/office/drawing/2018/hyperlinkcolor" val="tx"/>
                    </a:ext>
                  </a:extLst>
                </a:hlinkClick>
              </a:rPr>
              <a:t>https://safeshare.tv/x/ss5bde340c6886f#</a:t>
            </a:r>
            <a:endParaRPr sz="1400">
              <a:solidFill>
                <a:schemeClr val="dk1"/>
              </a:solidFill>
              <a:latin typeface="Special Elite"/>
              <a:ea typeface="Special Elite"/>
              <a:cs typeface="Special Elite"/>
              <a:sym typeface="Special Elite"/>
            </a:endParaRPr>
          </a:p>
          <a:p>
            <a:pPr marL="0" lvl="0" indent="0" algn="ctr" rtl="0">
              <a:spcBef>
                <a:spcPts val="0"/>
              </a:spcBef>
              <a:spcAft>
                <a:spcPts val="0"/>
              </a:spcAft>
              <a:buNone/>
            </a:pPr>
            <a:r>
              <a:rPr lang="en" sz="1400">
                <a:solidFill>
                  <a:schemeClr val="dk1"/>
                </a:solidFill>
                <a:latin typeface="Special Elite"/>
                <a:ea typeface="Special Elite"/>
                <a:cs typeface="Special Elite"/>
                <a:sym typeface="Special Elite"/>
              </a:rPr>
              <a:t>Youtube video:  </a:t>
            </a:r>
            <a:r>
              <a:rPr lang="en" sz="1400" u="sng">
                <a:solidFill>
                  <a:srgbClr val="1155CC"/>
                </a:solidFill>
                <a:latin typeface="Special Elite"/>
                <a:ea typeface="Special Elite"/>
                <a:cs typeface="Special Elite"/>
                <a:sym typeface="Special Elite"/>
                <a:hlinkClick r:id="rId5">
                  <a:extLst>
                    <a:ext uri="{A12FA001-AC4F-418D-AE19-62706E023703}">
                      <ahyp:hlinkClr xmlns:ahyp="http://schemas.microsoft.com/office/drawing/2018/hyperlinkcolor" val="tx"/>
                    </a:ext>
                  </a:extLst>
                </a:hlinkClick>
              </a:rPr>
              <a:t>https://www.youtube.com/watch?v=fNNMKJ1f9JM&amp;index=141&amp;list=PLKJW0ok7H6lQHPC5G624zTyIaB4-ULcVp&amp;t=0s</a:t>
            </a:r>
            <a:endParaRPr sz="1400">
              <a:solidFill>
                <a:schemeClr val="dk1"/>
              </a:solidFill>
              <a:latin typeface="Special Elite"/>
              <a:ea typeface="Special Elite"/>
              <a:cs typeface="Special Elite"/>
              <a:sym typeface="Special Elite"/>
            </a:endParaRPr>
          </a:p>
          <a:p>
            <a:pPr marL="0" lvl="0" indent="0" algn="ctr" rtl="0">
              <a:spcBef>
                <a:spcPts val="0"/>
              </a:spcBef>
              <a:spcAft>
                <a:spcPts val="0"/>
              </a:spcAft>
              <a:buNone/>
            </a:pPr>
            <a:r>
              <a:rPr lang="en" sz="1400" u="sng">
                <a:solidFill>
                  <a:srgbClr val="692A9A"/>
                </a:solidFill>
                <a:latin typeface="Special Elite"/>
                <a:ea typeface="Special Elite"/>
                <a:cs typeface="Special Elite"/>
                <a:sym typeface="Special Elite"/>
                <a:hlinkClick r:id="rId6">
                  <a:extLst>
                    <a:ext uri="{A12FA001-AC4F-418D-AE19-62706E023703}">
                      <ahyp:hlinkClr xmlns:ahyp="http://schemas.microsoft.com/office/drawing/2018/hyperlinkcolor" val="tx"/>
                    </a:ext>
                  </a:extLst>
                </a:hlinkClick>
              </a:rPr>
              <a:t>Harlem (Dream Deferred)</a:t>
            </a:r>
            <a:endParaRPr>
              <a:latin typeface="Special Elite"/>
              <a:ea typeface="Special Elite"/>
              <a:cs typeface="Special Elite"/>
              <a:sym typeface="Special Elite"/>
            </a:endParaRPr>
          </a:p>
          <a:p>
            <a:pPr marL="457200" lvl="0" indent="0" algn="l" rtl="0">
              <a:spcBef>
                <a:spcPts val="400"/>
              </a:spcBef>
              <a:spcAft>
                <a:spcPts val="0"/>
              </a:spcAft>
              <a:buNone/>
            </a:pPr>
            <a:r>
              <a:rPr lang="en" sz="1400">
                <a:solidFill>
                  <a:schemeClr val="dk1"/>
                </a:solidFill>
                <a:latin typeface="Special Elite"/>
                <a:ea typeface="Special Elite"/>
                <a:cs typeface="Special Elite"/>
                <a:sym typeface="Special Elite"/>
              </a:rPr>
              <a:t>Students choose the Hughes poem that spoke most vividly to them. Which poem painted the best image of the dreams that black people had for freedom and equality? Their choice depends only on what they felt as they read the poem. Do a close read of the poem looking for poetry terms from the taxonomy. Students should use a </a:t>
            </a:r>
            <a:r>
              <a:rPr lang="en" b="1" u="sng">
                <a:solidFill>
                  <a:schemeClr val="hlink"/>
                </a:solidFill>
                <a:latin typeface="Special Elite"/>
                <a:ea typeface="Special Elite"/>
                <a:cs typeface="Special Elite"/>
                <a:sym typeface="Special Elite"/>
                <a:hlinkClick r:id="rId7"/>
              </a:rPr>
              <a:t>circle map</a:t>
            </a:r>
            <a:r>
              <a:rPr lang="en" sz="1400">
                <a:solidFill>
                  <a:schemeClr val="dk1"/>
                </a:solidFill>
                <a:latin typeface="Special Elite"/>
                <a:ea typeface="Special Elite"/>
                <a:cs typeface="Special Elite"/>
                <a:sym typeface="Special Elite"/>
              </a:rPr>
              <a:t> to organize their material. Share in small groups.</a:t>
            </a:r>
            <a:endParaRPr sz="1400">
              <a:solidFill>
                <a:schemeClr val="dk1"/>
              </a:solidFill>
              <a:latin typeface="Special Elite"/>
              <a:ea typeface="Special Elite"/>
              <a:cs typeface="Special Elite"/>
              <a:sym typeface="Special Elite"/>
            </a:endParaRPr>
          </a:p>
          <a:p>
            <a:pPr marL="0" lvl="0" indent="0" algn="l" rtl="0">
              <a:spcBef>
                <a:spcPts val="1000"/>
              </a:spcBef>
              <a:spcAft>
                <a:spcPts val="0"/>
              </a:spcAft>
              <a:buClr>
                <a:schemeClr val="dk1"/>
              </a:buClr>
              <a:buSzPts val="1100"/>
              <a:buFont typeface="Arial"/>
              <a:buNone/>
            </a:pPr>
            <a:endParaRPr>
              <a:uFill>
                <a:noFill/>
              </a:uFill>
              <a:hlinkClick r:id="rId3"/>
            </a:endParaRPr>
          </a:p>
          <a:p>
            <a:pPr marL="0" lvl="0" indent="0" algn="l" rtl="0">
              <a:spcBef>
                <a:spcPts val="0"/>
              </a:spcBef>
              <a:spcAft>
                <a:spcPts val="160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130"/>
        <p:cNvGrpSpPr/>
        <p:nvPr/>
      </p:nvGrpSpPr>
      <p:grpSpPr>
        <a:xfrm>
          <a:off x="0" y="0"/>
          <a:ext cx="0" cy="0"/>
          <a:chOff x="0" y="0"/>
          <a:chExt cx="0" cy="0"/>
        </a:xfrm>
      </p:grpSpPr>
      <p:sp>
        <p:nvSpPr>
          <p:cNvPr id="131" name="Google Shape;131;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Retaining: Exit Slip</a:t>
            </a:r>
            <a:endParaRPr>
              <a:latin typeface="Special Elite"/>
              <a:ea typeface="Special Elite"/>
              <a:cs typeface="Special Elite"/>
              <a:sym typeface="Special Elite"/>
            </a:endParaRPr>
          </a:p>
        </p:txBody>
      </p:sp>
      <p:sp>
        <p:nvSpPr>
          <p:cNvPr id="132" name="Google Shape;132;p25"/>
          <p:cNvSpPr txBox="1">
            <a:spLocks noGrp="1"/>
          </p:cNvSpPr>
          <p:nvPr>
            <p:ph type="body" idx="1"/>
          </p:nvPr>
        </p:nvSpPr>
        <p:spPr>
          <a:xfrm>
            <a:off x="311700" y="1236750"/>
            <a:ext cx="8520600" cy="1568100"/>
          </a:xfrm>
          <a:prstGeom prst="rect">
            <a:avLst/>
          </a:prstGeom>
        </p:spPr>
        <p:txBody>
          <a:bodyPr spcFirstLastPara="1" wrap="square" lIns="91425" tIns="91425" rIns="91425" bIns="91425" anchor="t" anchorCtr="0">
            <a:noAutofit/>
          </a:bodyPr>
          <a:lstStyle/>
          <a:p>
            <a:pPr marL="0" lvl="0" indent="457200" algn="ctr" rtl="0">
              <a:spcBef>
                <a:spcPts val="400"/>
              </a:spcBef>
              <a:spcAft>
                <a:spcPts val="0"/>
              </a:spcAft>
              <a:buClr>
                <a:schemeClr val="dk1"/>
              </a:buClr>
              <a:buSzPts val="1100"/>
              <a:buFont typeface="Arial"/>
              <a:buNone/>
            </a:pPr>
            <a:r>
              <a:rPr lang="en" sz="3000" i="1">
                <a:solidFill>
                  <a:schemeClr val="dk1"/>
                </a:solidFill>
                <a:latin typeface="Special Elite"/>
                <a:ea typeface="Special Elite"/>
                <a:cs typeface="Special Elite"/>
                <a:sym typeface="Special Elite"/>
              </a:rPr>
              <a:t> Post it note response:  What’s your dream?</a:t>
            </a:r>
            <a:endParaRPr sz="3000" i="1">
              <a:solidFill>
                <a:schemeClr val="dk1"/>
              </a:solidFill>
              <a:latin typeface="Special Elite"/>
              <a:ea typeface="Special Elite"/>
              <a:cs typeface="Special Elite"/>
              <a:sym typeface="Special Elite"/>
            </a:endParaRPr>
          </a:p>
          <a:p>
            <a:pPr marL="0" lvl="0" indent="0" algn="l" rtl="0">
              <a:spcBef>
                <a:spcPts val="1000"/>
              </a:spcBef>
              <a:spcAft>
                <a:spcPts val="1600"/>
              </a:spcAft>
              <a:buNone/>
            </a:pPr>
            <a:endParaRPr/>
          </a:p>
        </p:txBody>
      </p:sp>
      <p:pic>
        <p:nvPicPr>
          <p:cNvPr id="133" name="Google Shape;133;p25"/>
          <p:cNvPicPr preferRelativeResize="0"/>
          <p:nvPr/>
        </p:nvPicPr>
        <p:blipFill>
          <a:blip r:embed="rId3">
            <a:alphaModFix/>
          </a:blip>
          <a:stretch>
            <a:fillRect/>
          </a:stretch>
        </p:blipFill>
        <p:spPr>
          <a:xfrm>
            <a:off x="634938" y="2804838"/>
            <a:ext cx="2619375" cy="1743075"/>
          </a:xfrm>
          <a:prstGeom prst="rect">
            <a:avLst/>
          </a:prstGeom>
          <a:noFill/>
          <a:ln>
            <a:noFill/>
          </a:ln>
        </p:spPr>
      </p:pic>
      <p:pic>
        <p:nvPicPr>
          <p:cNvPr id="134" name="Google Shape;134;p25"/>
          <p:cNvPicPr preferRelativeResize="0"/>
          <p:nvPr/>
        </p:nvPicPr>
        <p:blipFill>
          <a:blip r:embed="rId4">
            <a:alphaModFix/>
          </a:blip>
          <a:stretch>
            <a:fillRect/>
          </a:stretch>
        </p:blipFill>
        <p:spPr>
          <a:xfrm>
            <a:off x="5225763" y="2819138"/>
            <a:ext cx="2657475" cy="17145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138"/>
        <p:cNvGrpSpPr/>
        <p:nvPr/>
      </p:nvGrpSpPr>
      <p:grpSpPr>
        <a:xfrm>
          <a:off x="0" y="0"/>
          <a:ext cx="0" cy="0"/>
          <a:chOff x="0" y="0"/>
          <a:chExt cx="0" cy="0"/>
        </a:xfrm>
      </p:grpSpPr>
      <p:sp>
        <p:nvSpPr>
          <p:cNvPr id="139" name="Google Shape;139;p26"/>
          <p:cNvSpPr txBox="1">
            <a:spLocks noGrp="1"/>
          </p:cNvSpPr>
          <p:nvPr>
            <p:ph type="ctrTitle"/>
          </p:nvPr>
        </p:nvSpPr>
        <p:spPr>
          <a:xfrm>
            <a:off x="2887150" y="335700"/>
            <a:ext cx="5718000" cy="1554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a:latin typeface="Special Elite"/>
                <a:ea typeface="Special Elite"/>
                <a:cs typeface="Special Elite"/>
                <a:sym typeface="Special Elite"/>
              </a:rPr>
              <a:t>Today’s Learning Target</a:t>
            </a:r>
            <a:endParaRPr sz="4800">
              <a:latin typeface="Special Elite"/>
              <a:ea typeface="Special Elite"/>
              <a:cs typeface="Special Elite"/>
              <a:sym typeface="Special Elite"/>
            </a:endParaRPr>
          </a:p>
        </p:txBody>
      </p:sp>
      <p:sp>
        <p:nvSpPr>
          <p:cNvPr id="140" name="Google Shape;140;p26"/>
          <p:cNvSpPr txBox="1">
            <a:spLocks noGrp="1"/>
          </p:cNvSpPr>
          <p:nvPr>
            <p:ph type="subTitle" idx="1"/>
          </p:nvPr>
        </p:nvSpPr>
        <p:spPr>
          <a:xfrm>
            <a:off x="311700" y="2251400"/>
            <a:ext cx="7991400" cy="23460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2400">
                <a:solidFill>
                  <a:schemeClr val="dk1"/>
                </a:solidFill>
                <a:latin typeface="Special Elite"/>
                <a:ea typeface="Special Elite"/>
                <a:cs typeface="Special Elite"/>
                <a:sym typeface="Special Elite"/>
              </a:rPr>
              <a:t>We will be able to understand the basics of the blues, see the  influence of the blues in the work of poet Langston Hughes, and understand that there is musicality in poetry.</a:t>
            </a:r>
            <a:endParaRPr sz="2400">
              <a:solidFill>
                <a:schemeClr val="dk1"/>
              </a:solidFill>
              <a:latin typeface="Special Elite"/>
              <a:ea typeface="Special Elite"/>
              <a:cs typeface="Special Elite"/>
              <a:sym typeface="Special Elite"/>
            </a:endParaRPr>
          </a:p>
          <a:p>
            <a:pPr marL="0" lvl="0" indent="0" algn="ctr" rtl="0">
              <a:spcBef>
                <a:spcPts val="0"/>
              </a:spcBef>
              <a:spcAft>
                <a:spcPts val="0"/>
              </a:spcAft>
              <a:buNone/>
            </a:pPr>
            <a:endParaRPr sz="1400">
              <a:latin typeface="Special Elite"/>
              <a:ea typeface="Special Elite"/>
              <a:cs typeface="Special Elite"/>
              <a:sym typeface="Special Elite"/>
            </a:endParaRPr>
          </a:p>
        </p:txBody>
      </p:sp>
      <p:pic>
        <p:nvPicPr>
          <p:cNvPr id="141" name="Google Shape;141;p26"/>
          <p:cNvPicPr preferRelativeResize="0"/>
          <p:nvPr/>
        </p:nvPicPr>
        <p:blipFill>
          <a:blip r:embed="rId3">
            <a:alphaModFix/>
          </a:blip>
          <a:stretch>
            <a:fillRect/>
          </a:stretch>
        </p:blipFill>
        <p:spPr>
          <a:xfrm>
            <a:off x="973950" y="249800"/>
            <a:ext cx="1760052" cy="1639776"/>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145"/>
        <p:cNvGrpSpPr/>
        <p:nvPr/>
      </p:nvGrpSpPr>
      <p:grpSpPr>
        <a:xfrm>
          <a:off x="0" y="0"/>
          <a:ext cx="0" cy="0"/>
          <a:chOff x="0" y="0"/>
          <a:chExt cx="0" cy="0"/>
        </a:xfrm>
      </p:grpSpPr>
      <p:sp>
        <p:nvSpPr>
          <p:cNvPr id="146" name="Google Shape;146;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Community Builder</a:t>
            </a:r>
            <a:endParaRPr>
              <a:latin typeface="Special Elite"/>
              <a:ea typeface="Special Elite"/>
              <a:cs typeface="Special Elite"/>
              <a:sym typeface="Special Elite"/>
            </a:endParaRPr>
          </a:p>
        </p:txBody>
      </p:sp>
      <p:sp>
        <p:nvSpPr>
          <p:cNvPr id="147" name="Google Shape;147;p27"/>
          <p:cNvSpPr txBox="1">
            <a:spLocks noGrp="1"/>
          </p:cNvSpPr>
          <p:nvPr>
            <p:ph type="body" idx="1"/>
          </p:nvPr>
        </p:nvSpPr>
        <p:spPr>
          <a:xfrm>
            <a:off x="238625" y="1199125"/>
            <a:ext cx="8520600" cy="33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400">
                <a:solidFill>
                  <a:schemeClr val="dk1"/>
                </a:solidFill>
                <a:latin typeface="Special Elite"/>
                <a:ea typeface="Special Elite"/>
                <a:cs typeface="Special Elite"/>
                <a:sym typeface="Special Elite"/>
              </a:rPr>
              <a:t>Cloze Method : </a:t>
            </a:r>
            <a:r>
              <a:rPr lang="en" sz="2400" u="sng">
                <a:solidFill>
                  <a:srgbClr val="1155CC"/>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rPr>
              <a:t>Langston Hughes Poem</a:t>
            </a:r>
            <a:endParaRPr sz="2400">
              <a:latin typeface="Special Elite"/>
              <a:ea typeface="Special Elite"/>
              <a:cs typeface="Special Elite"/>
              <a:sym typeface="Special Elite"/>
            </a:endParaRPr>
          </a:p>
        </p:txBody>
      </p:sp>
      <p:pic>
        <p:nvPicPr>
          <p:cNvPr id="148" name="Google Shape;148;p27"/>
          <p:cNvPicPr preferRelativeResize="0"/>
          <p:nvPr/>
        </p:nvPicPr>
        <p:blipFill>
          <a:blip r:embed="rId4">
            <a:alphaModFix/>
          </a:blip>
          <a:stretch>
            <a:fillRect/>
          </a:stretch>
        </p:blipFill>
        <p:spPr>
          <a:xfrm>
            <a:off x="2675050" y="2248975"/>
            <a:ext cx="4488375" cy="25284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152"/>
        <p:cNvGrpSpPr/>
        <p:nvPr/>
      </p:nvGrpSpPr>
      <p:grpSpPr>
        <a:xfrm>
          <a:off x="0" y="0"/>
          <a:ext cx="0" cy="0"/>
          <a:chOff x="0" y="0"/>
          <a:chExt cx="0" cy="0"/>
        </a:xfrm>
      </p:grpSpPr>
      <p:sp>
        <p:nvSpPr>
          <p:cNvPr id="153" name="Google Shape;153;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Bridging Back - </a:t>
            </a:r>
            <a:r>
              <a:rPr lang="en" sz="2400">
                <a:latin typeface="Special Elite"/>
                <a:ea typeface="Special Elite"/>
                <a:cs typeface="Special Elite"/>
                <a:sym typeface="Special Elite"/>
              </a:rPr>
              <a:t>Langston Hughes Speech Bubble</a:t>
            </a:r>
            <a:endParaRPr sz="2400">
              <a:latin typeface="Special Elite"/>
              <a:ea typeface="Special Elite"/>
              <a:cs typeface="Special Elite"/>
              <a:sym typeface="Special Elite"/>
            </a:endParaRPr>
          </a:p>
        </p:txBody>
      </p:sp>
      <p:sp>
        <p:nvSpPr>
          <p:cNvPr id="154" name="Google Shape;154;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400" b="1" u="sng">
                <a:solidFill>
                  <a:srgbClr val="1155CC"/>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rPr>
              <a:t>https://docs.google.com/presentation/d/1xMpXvjZkY5Z2xrhHfCyLzpi-mrF1hbg3iA_H7iLSaNg/edit#slide=id.g45a306c19d_0_116</a:t>
            </a:r>
            <a:endParaRPr sz="2400" b="1">
              <a:solidFill>
                <a:srgbClr val="272727"/>
              </a:solidFill>
              <a:latin typeface="Special Elite"/>
              <a:ea typeface="Special Elite"/>
              <a:cs typeface="Special Elite"/>
              <a:sym typeface="Special Elite"/>
            </a:endParaRPr>
          </a:p>
          <a:p>
            <a:pPr marL="0" lvl="0" indent="0" algn="l" rtl="0">
              <a:spcBef>
                <a:spcPts val="0"/>
              </a:spcBef>
              <a:spcAft>
                <a:spcPts val="1600"/>
              </a:spcAft>
              <a:buNone/>
            </a:pPr>
            <a:endParaRPr sz="2400"/>
          </a:p>
        </p:txBody>
      </p:sp>
      <p:pic>
        <p:nvPicPr>
          <p:cNvPr id="155" name="Google Shape;155;p28"/>
          <p:cNvPicPr preferRelativeResize="0"/>
          <p:nvPr/>
        </p:nvPicPr>
        <p:blipFill>
          <a:blip r:embed="rId4">
            <a:alphaModFix/>
          </a:blip>
          <a:stretch>
            <a:fillRect/>
          </a:stretch>
        </p:blipFill>
        <p:spPr>
          <a:xfrm>
            <a:off x="1257675" y="2860675"/>
            <a:ext cx="2381250" cy="1914525"/>
          </a:xfrm>
          <a:prstGeom prst="rect">
            <a:avLst/>
          </a:prstGeom>
          <a:noFill/>
          <a:ln>
            <a:noFill/>
          </a:ln>
        </p:spPr>
      </p:pic>
      <p:pic>
        <p:nvPicPr>
          <p:cNvPr id="156" name="Google Shape;156;p28"/>
          <p:cNvPicPr preferRelativeResize="0"/>
          <p:nvPr/>
        </p:nvPicPr>
        <p:blipFill>
          <a:blip r:embed="rId5">
            <a:alphaModFix/>
          </a:blip>
          <a:stretch>
            <a:fillRect/>
          </a:stretch>
        </p:blipFill>
        <p:spPr>
          <a:xfrm>
            <a:off x="5170575" y="2236550"/>
            <a:ext cx="2795701" cy="27516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160"/>
        <p:cNvGrpSpPr/>
        <p:nvPr/>
      </p:nvGrpSpPr>
      <p:grpSpPr>
        <a:xfrm>
          <a:off x="0" y="0"/>
          <a:ext cx="0" cy="0"/>
          <a:chOff x="0" y="0"/>
          <a:chExt cx="0" cy="0"/>
        </a:xfrm>
      </p:grpSpPr>
      <p:sp>
        <p:nvSpPr>
          <p:cNvPr id="161" name="Google Shape;161;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Priming</a:t>
            </a:r>
            <a:endParaRPr>
              <a:latin typeface="Special Elite"/>
              <a:ea typeface="Special Elite"/>
              <a:cs typeface="Special Elite"/>
              <a:sym typeface="Special Elite"/>
            </a:endParaRPr>
          </a:p>
        </p:txBody>
      </p:sp>
      <p:sp>
        <p:nvSpPr>
          <p:cNvPr id="162" name="Google Shape;162;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a:solidFill>
                  <a:schemeClr val="dk1"/>
                </a:solidFill>
                <a:latin typeface="Special Elite"/>
                <a:ea typeface="Special Elite"/>
                <a:cs typeface="Special Elite"/>
                <a:sym typeface="Special Elite"/>
              </a:rPr>
              <a:t>Defining the blues</a:t>
            </a:r>
            <a:endParaRPr b="1">
              <a:solidFill>
                <a:schemeClr val="dk1"/>
              </a:solidFill>
              <a:latin typeface="Special Elite"/>
              <a:ea typeface="Special Elite"/>
              <a:cs typeface="Special Elite"/>
              <a:sym typeface="Special Elite"/>
            </a:endParaRPr>
          </a:p>
          <a:p>
            <a:pPr marL="0" lvl="0" indent="0" algn="l" rtl="0">
              <a:spcBef>
                <a:spcPts val="1600"/>
              </a:spcBef>
              <a:spcAft>
                <a:spcPts val="0"/>
              </a:spcAft>
              <a:buClr>
                <a:schemeClr val="dk1"/>
              </a:buClr>
              <a:buSzPts val="1100"/>
              <a:buFont typeface="Arial"/>
              <a:buNone/>
            </a:pPr>
            <a:r>
              <a:rPr lang="en" sz="2400" b="1">
                <a:solidFill>
                  <a:schemeClr val="dk1"/>
                </a:solidFill>
                <a:latin typeface="Special Elite"/>
                <a:ea typeface="Special Elite"/>
                <a:cs typeface="Special Elite"/>
                <a:sym typeface="Special Elite"/>
              </a:rPr>
              <a:t>	</a:t>
            </a:r>
            <a:r>
              <a:rPr lang="en">
                <a:solidFill>
                  <a:schemeClr val="dk1"/>
                </a:solidFill>
                <a:latin typeface="Special Elite"/>
                <a:ea typeface="Special Elite"/>
                <a:cs typeface="Special Elite"/>
                <a:sym typeface="Special Elite"/>
              </a:rPr>
              <a:t>Discuss what it means to “have the blues.” When the students arrive at definitions, make a list of some of the things that give them the blues. Point out that these can be funny or silly things. Make a second class list of other words that could describe the blues (sad, disappointed, etc.). Tie into Top 20.</a:t>
            </a:r>
            <a:endParaRPr b="1">
              <a:solidFill>
                <a:schemeClr val="dk1"/>
              </a:solidFill>
              <a:latin typeface="Special Elite"/>
              <a:ea typeface="Special Elite"/>
              <a:cs typeface="Special Elite"/>
              <a:sym typeface="Special Elite"/>
            </a:endParaRPr>
          </a:p>
          <a:p>
            <a:pPr marL="0" lvl="0" indent="0" algn="l" rtl="0">
              <a:spcBef>
                <a:spcPts val="1600"/>
              </a:spcBef>
              <a:spcAft>
                <a:spcPts val="0"/>
              </a:spcAft>
              <a:buClr>
                <a:schemeClr val="dk1"/>
              </a:buClr>
              <a:buSzPts val="1100"/>
              <a:buFont typeface="Arial"/>
              <a:buNone/>
            </a:pPr>
            <a:endParaRPr sz="1400" b="1">
              <a:solidFill>
                <a:schemeClr val="dk1"/>
              </a:solidFill>
              <a:latin typeface="Special Elite"/>
              <a:ea typeface="Special Elite"/>
              <a:cs typeface="Special Elite"/>
              <a:sym typeface="Special Elite"/>
            </a:endParaRPr>
          </a:p>
          <a:p>
            <a:pPr marL="0" lvl="0" indent="0" algn="l" rtl="0">
              <a:spcBef>
                <a:spcPts val="0"/>
              </a:spcBef>
              <a:spcAft>
                <a:spcPts val="1600"/>
              </a:spcAft>
              <a:buNone/>
            </a:pPr>
            <a:endParaRPr/>
          </a:p>
        </p:txBody>
      </p:sp>
      <p:pic>
        <p:nvPicPr>
          <p:cNvPr id="163" name="Google Shape;163;p29"/>
          <p:cNvPicPr preferRelativeResize="0"/>
          <p:nvPr/>
        </p:nvPicPr>
        <p:blipFill>
          <a:blip r:embed="rId3">
            <a:alphaModFix/>
          </a:blip>
          <a:stretch>
            <a:fillRect/>
          </a:stretch>
        </p:blipFill>
        <p:spPr>
          <a:xfrm>
            <a:off x="5615713" y="3301738"/>
            <a:ext cx="2867025" cy="15906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167"/>
        <p:cNvGrpSpPr/>
        <p:nvPr/>
      </p:nvGrpSpPr>
      <p:grpSpPr>
        <a:xfrm>
          <a:off x="0" y="0"/>
          <a:ext cx="0" cy="0"/>
          <a:chOff x="0" y="0"/>
          <a:chExt cx="0" cy="0"/>
        </a:xfrm>
      </p:grpSpPr>
      <p:sp>
        <p:nvSpPr>
          <p:cNvPr id="168" name="Google Shape;168;p30"/>
          <p:cNvSpPr txBox="1">
            <a:spLocks noGrp="1"/>
          </p:cNvSpPr>
          <p:nvPr>
            <p:ph type="title"/>
          </p:nvPr>
        </p:nvSpPr>
        <p:spPr>
          <a:xfrm>
            <a:off x="311700" y="119950"/>
            <a:ext cx="8520600" cy="4629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800" b="1">
                <a:latin typeface="Special Elite"/>
                <a:ea typeface="Special Elite"/>
                <a:cs typeface="Special Elite"/>
                <a:sym typeface="Special Elite"/>
              </a:rPr>
              <a:t>Listening to the music</a:t>
            </a:r>
            <a:endParaRPr sz="1800"/>
          </a:p>
        </p:txBody>
      </p:sp>
      <p:sp>
        <p:nvSpPr>
          <p:cNvPr id="169" name="Google Shape;169;p30"/>
          <p:cNvSpPr txBox="1">
            <a:spLocks noGrp="1"/>
          </p:cNvSpPr>
          <p:nvPr>
            <p:ph type="body" idx="1"/>
          </p:nvPr>
        </p:nvSpPr>
        <p:spPr>
          <a:xfrm>
            <a:off x="311700" y="582850"/>
            <a:ext cx="8520600" cy="39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solidFill>
                  <a:schemeClr val="dk1"/>
                </a:solidFill>
                <a:latin typeface="Special Elite"/>
                <a:ea typeface="Special Elite"/>
                <a:cs typeface="Special Elite"/>
                <a:sym typeface="Special Elite"/>
              </a:rPr>
              <a:t>Smithsonian Education:  </a:t>
            </a:r>
            <a:r>
              <a:rPr lang="en" sz="1400" u="sng">
                <a:solidFill>
                  <a:srgbClr val="1155CC"/>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rPr>
              <a:t>http://www.folkways.si.edu/explore_folkways/poetry.aspx</a:t>
            </a:r>
            <a:endParaRPr sz="1400" u="sng">
              <a:solidFill>
                <a:srgbClr val="1155CC"/>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endParaRPr>
          </a:p>
          <a:p>
            <a:pPr marL="0" lvl="0" indent="0" algn="l" rtl="0">
              <a:spcBef>
                <a:spcPts val="1600"/>
              </a:spcBef>
              <a:spcAft>
                <a:spcPts val="0"/>
              </a:spcAft>
              <a:buClr>
                <a:schemeClr val="dk1"/>
              </a:buClr>
              <a:buSzPts val="1100"/>
              <a:buFont typeface="Arial"/>
              <a:buNone/>
            </a:pPr>
            <a:r>
              <a:rPr lang="en" sz="1400">
                <a:solidFill>
                  <a:schemeClr val="dk1"/>
                </a:solidFill>
                <a:latin typeface="Special Elite"/>
                <a:ea typeface="Special Elite"/>
                <a:cs typeface="Special Elite"/>
                <a:sym typeface="Special Elite"/>
              </a:rPr>
              <a:t>Play “The Story of the Blues,” a spoken-word recording in which Langston Hughes imagines a worker in a southern field creating the first blues song. Go to “Extended Audio” again and play a bit of “Good Morning Blues” by Lead Belly.   </a:t>
            </a:r>
            <a:endParaRPr sz="1400">
              <a:solidFill>
                <a:schemeClr val="dk1"/>
              </a:solidFill>
              <a:latin typeface="Special Elite"/>
              <a:ea typeface="Special Elite"/>
              <a:cs typeface="Special Elite"/>
              <a:sym typeface="Special Elite"/>
            </a:endParaRPr>
          </a:p>
          <a:p>
            <a:pPr marL="0" lvl="0" indent="0" algn="l" rtl="0">
              <a:spcBef>
                <a:spcPts val="0"/>
              </a:spcBef>
              <a:spcAft>
                <a:spcPts val="0"/>
              </a:spcAft>
              <a:buNone/>
            </a:pPr>
            <a:r>
              <a:rPr lang="en" sz="1400" b="1">
                <a:solidFill>
                  <a:schemeClr val="dk1"/>
                </a:solidFill>
                <a:latin typeface="Special Elite"/>
                <a:ea typeface="Special Elite"/>
                <a:cs typeface="Special Elite"/>
                <a:sym typeface="Special Elite"/>
              </a:rPr>
              <a:t> </a:t>
            </a:r>
            <a:endParaRPr sz="1400" b="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a:solidFill>
                  <a:schemeClr val="dk1"/>
                </a:solidFill>
                <a:latin typeface="Special Elite"/>
                <a:ea typeface="Special Elite"/>
                <a:cs typeface="Special Elite"/>
                <a:sym typeface="Special Elite"/>
              </a:rPr>
              <a:t> Read this stanza from Hughes’s  poem “Morning After”:</a:t>
            </a:r>
            <a:endParaRPr sz="1400">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a:solidFill>
                  <a:schemeClr val="dk1"/>
                </a:solidFill>
                <a:latin typeface="Special Elite"/>
                <a:ea typeface="Special Elite"/>
                <a:cs typeface="Special Elite"/>
                <a:sym typeface="Special Elite"/>
              </a:rPr>
              <a:t> </a:t>
            </a:r>
            <a:endParaRPr sz="1400">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i="1">
                <a:solidFill>
                  <a:schemeClr val="dk1"/>
                </a:solidFill>
                <a:latin typeface="Special Elite"/>
                <a:ea typeface="Special Elite"/>
                <a:cs typeface="Special Elite"/>
                <a:sym typeface="Special Elite"/>
              </a:rPr>
              <a:t>I said, Baby! Baby!</a:t>
            </a:r>
            <a:endParaRPr sz="1400" i="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i="1">
                <a:solidFill>
                  <a:schemeClr val="dk1"/>
                </a:solidFill>
                <a:latin typeface="Special Elite"/>
                <a:ea typeface="Special Elite"/>
                <a:cs typeface="Special Elite"/>
                <a:sym typeface="Special Elite"/>
              </a:rPr>
              <a:t>Please don’t snore so loud.</a:t>
            </a:r>
            <a:endParaRPr sz="1400" i="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i="1">
                <a:solidFill>
                  <a:schemeClr val="dk1"/>
                </a:solidFill>
                <a:latin typeface="Special Elite"/>
                <a:ea typeface="Special Elite"/>
                <a:cs typeface="Special Elite"/>
                <a:sym typeface="Special Elite"/>
              </a:rPr>
              <a:t>Baby! Please!</a:t>
            </a:r>
            <a:endParaRPr sz="1400" i="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i="1">
                <a:solidFill>
                  <a:schemeClr val="dk1"/>
                </a:solidFill>
                <a:latin typeface="Special Elite"/>
                <a:ea typeface="Special Elite"/>
                <a:cs typeface="Special Elite"/>
                <a:sym typeface="Special Elite"/>
              </a:rPr>
              <a:t>Please don’t snore so loud.</a:t>
            </a:r>
            <a:endParaRPr sz="1400" i="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i="1">
                <a:solidFill>
                  <a:schemeClr val="dk1"/>
                </a:solidFill>
                <a:latin typeface="Special Elite"/>
                <a:ea typeface="Special Elite"/>
                <a:cs typeface="Special Elite"/>
                <a:sym typeface="Special Elite"/>
              </a:rPr>
              <a:t>You jest a little bit o’ woman but you</a:t>
            </a:r>
            <a:endParaRPr sz="1400" i="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i="1">
                <a:solidFill>
                  <a:schemeClr val="dk1"/>
                </a:solidFill>
                <a:latin typeface="Special Elite"/>
                <a:ea typeface="Special Elite"/>
                <a:cs typeface="Special Elite"/>
                <a:sym typeface="Special Elite"/>
              </a:rPr>
              <a:t>Sound like a great big crowd.</a:t>
            </a:r>
            <a:endParaRPr sz="1400" i="1">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a:solidFill>
                  <a:schemeClr val="dk1"/>
                </a:solidFill>
                <a:latin typeface="Special Elite"/>
                <a:ea typeface="Special Elite"/>
                <a:cs typeface="Special Elite"/>
                <a:sym typeface="Special Elite"/>
              </a:rPr>
              <a:t> </a:t>
            </a:r>
            <a:endParaRPr sz="1400">
              <a:solidFill>
                <a:schemeClr val="dk1"/>
              </a:solidFill>
              <a:latin typeface="Special Elite"/>
              <a:ea typeface="Special Elite"/>
              <a:cs typeface="Special Elite"/>
              <a:sym typeface="Special Elite"/>
            </a:endParaRPr>
          </a:p>
          <a:p>
            <a:pPr marL="0" lvl="0" indent="0" algn="l" rtl="0">
              <a:spcBef>
                <a:spcPts val="0"/>
              </a:spcBef>
              <a:spcAft>
                <a:spcPts val="0"/>
              </a:spcAft>
              <a:buNone/>
            </a:pPr>
            <a:r>
              <a:rPr lang="en" sz="1400">
                <a:solidFill>
                  <a:schemeClr val="dk1"/>
                </a:solidFill>
                <a:latin typeface="Special Elite"/>
                <a:ea typeface="Special Elite"/>
                <a:cs typeface="Special Elite"/>
                <a:sym typeface="Special Elite"/>
              </a:rPr>
              <a:t>Ask the class if they notice similarities between the poem and the song. If they need prompting, call attention to what Hughes said about the verse structure of the blues. </a:t>
            </a:r>
            <a:endParaRPr/>
          </a:p>
        </p:txBody>
      </p:sp>
      <p:pic>
        <p:nvPicPr>
          <p:cNvPr id="170" name="Google Shape;170;p30"/>
          <p:cNvPicPr preferRelativeResize="0"/>
          <p:nvPr/>
        </p:nvPicPr>
        <p:blipFill>
          <a:blip r:embed="rId4">
            <a:alphaModFix/>
          </a:blip>
          <a:stretch>
            <a:fillRect/>
          </a:stretch>
        </p:blipFill>
        <p:spPr>
          <a:xfrm>
            <a:off x="5677863" y="1921538"/>
            <a:ext cx="2143125" cy="21431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174"/>
        <p:cNvGrpSpPr/>
        <p:nvPr/>
      </p:nvGrpSpPr>
      <p:grpSpPr>
        <a:xfrm>
          <a:off x="0" y="0"/>
          <a:ext cx="0" cy="0"/>
          <a:chOff x="0" y="0"/>
          <a:chExt cx="0" cy="0"/>
        </a:xfrm>
      </p:grpSpPr>
      <p:sp>
        <p:nvSpPr>
          <p:cNvPr id="175" name="Google Shape;175;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800" b="1">
                <a:latin typeface="Special Elite"/>
                <a:ea typeface="Special Elite"/>
                <a:cs typeface="Special Elite"/>
                <a:sym typeface="Special Elite"/>
              </a:rPr>
              <a:t>Composing and performing a blues poem</a:t>
            </a:r>
            <a:endParaRPr sz="1800"/>
          </a:p>
        </p:txBody>
      </p:sp>
      <p:sp>
        <p:nvSpPr>
          <p:cNvPr id="176" name="Google Shape;176;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dirty="0">
                <a:solidFill>
                  <a:schemeClr val="dk1"/>
                </a:solidFill>
                <a:latin typeface="Special Elite"/>
                <a:ea typeface="Special Elite"/>
                <a:cs typeface="Special Elite"/>
                <a:sym typeface="Special Elite"/>
              </a:rPr>
              <a:t>Everyone will take a few minutes to compose his or her own three-line blues. As shown in Hughes’s Snoring Blues, the subject of the poem—the complaint—need not be a mournful cry from the heart. A poem called “Homework Blues,” for example, would be a valid contribution to the form. As would “Composing a Three-Line Blues Blues.”</a:t>
            </a:r>
            <a:endParaRPr sz="1400" dirty="0">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dirty="0">
                <a:solidFill>
                  <a:schemeClr val="dk1"/>
                </a:solidFill>
                <a:latin typeface="Special Elite"/>
                <a:ea typeface="Special Elite"/>
                <a:cs typeface="Special Elite"/>
                <a:sym typeface="Special Elite"/>
              </a:rPr>
              <a:t> </a:t>
            </a:r>
            <a:endParaRPr sz="1400" dirty="0">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dirty="0">
                <a:solidFill>
                  <a:schemeClr val="dk1"/>
                </a:solidFill>
                <a:latin typeface="Special Elite"/>
                <a:ea typeface="Special Elite"/>
                <a:cs typeface="Special Elite"/>
                <a:sym typeface="Special Elite"/>
              </a:rPr>
              <a:t> Listen again to the beat of  “Good Morning Blues” (</a:t>
            </a:r>
            <a:r>
              <a:rPr lang="en" sz="1400" i="1" dirty="0">
                <a:solidFill>
                  <a:schemeClr val="dk1"/>
                </a:solidFill>
                <a:latin typeface="Special Elite"/>
                <a:ea typeface="Special Elite"/>
                <a:cs typeface="Special Elite"/>
                <a:sym typeface="Special Elite"/>
              </a:rPr>
              <a:t>da-DUM, da-DUM, da-DUM, da-DUM). </a:t>
            </a:r>
            <a:r>
              <a:rPr lang="en" sz="1400" dirty="0">
                <a:solidFill>
                  <a:schemeClr val="dk1"/>
                </a:solidFill>
                <a:latin typeface="Special Elite"/>
                <a:ea typeface="Special Elite"/>
                <a:cs typeface="Special Elite"/>
                <a:sym typeface="Special Elite"/>
              </a:rPr>
              <a:t>Students can clap along or tap on their desks until they get the hang of the beat.</a:t>
            </a:r>
            <a:endParaRPr sz="1400" dirty="0">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r>
              <a:rPr lang="en" sz="1400" dirty="0">
                <a:solidFill>
                  <a:schemeClr val="dk1"/>
                </a:solidFill>
                <a:latin typeface="Special Elite"/>
                <a:ea typeface="Special Elite"/>
                <a:cs typeface="Special Elite"/>
                <a:sym typeface="Special Elite"/>
              </a:rPr>
              <a:t> </a:t>
            </a:r>
            <a:endParaRPr sz="1400" dirty="0">
              <a:solidFill>
                <a:schemeClr val="dk1"/>
              </a:solidFill>
              <a:latin typeface="Special Elite"/>
              <a:ea typeface="Special Elite"/>
              <a:cs typeface="Special Elite"/>
              <a:sym typeface="Special Elite"/>
            </a:endParaRPr>
          </a:p>
          <a:p>
            <a:pPr marL="0" lvl="0" indent="0" algn="l" rtl="0">
              <a:spcBef>
                <a:spcPts val="0"/>
              </a:spcBef>
              <a:spcAft>
                <a:spcPts val="0"/>
              </a:spcAft>
              <a:buNone/>
            </a:pPr>
            <a:r>
              <a:rPr lang="en" sz="1400" dirty="0">
                <a:solidFill>
                  <a:schemeClr val="dk1"/>
                </a:solidFill>
                <a:latin typeface="Special Elite"/>
                <a:ea typeface="Special Elite"/>
                <a:cs typeface="Special Elite"/>
                <a:sym typeface="Special Elite"/>
              </a:rPr>
              <a:t> Students present poems.</a:t>
            </a:r>
            <a:endParaRPr sz="1400" dirty="0"/>
          </a:p>
        </p:txBody>
      </p:sp>
      <p:pic>
        <p:nvPicPr>
          <p:cNvPr id="177" name="Google Shape;177;p31"/>
          <p:cNvPicPr preferRelativeResize="0"/>
          <p:nvPr/>
        </p:nvPicPr>
        <p:blipFill>
          <a:blip r:embed="rId3">
            <a:alphaModFix/>
          </a:blip>
          <a:stretch>
            <a:fillRect/>
          </a:stretch>
        </p:blipFill>
        <p:spPr>
          <a:xfrm>
            <a:off x="3919650" y="3184600"/>
            <a:ext cx="2127250" cy="15963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0" y="744575"/>
            <a:ext cx="8520600" cy="1360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latin typeface="Special Elite"/>
                <a:ea typeface="Special Elite"/>
                <a:cs typeface="Special Elite"/>
                <a:sym typeface="Special Elite"/>
              </a:rPr>
              <a:t>Topic Justification</a:t>
            </a:r>
            <a:endParaRPr>
              <a:latin typeface="Special Elite"/>
              <a:ea typeface="Special Elite"/>
              <a:cs typeface="Special Elite"/>
              <a:sym typeface="Special Elite"/>
            </a:endParaRPr>
          </a:p>
        </p:txBody>
      </p:sp>
      <p:sp>
        <p:nvSpPr>
          <p:cNvPr id="61" name="Google Shape;61;p14"/>
          <p:cNvSpPr txBox="1"/>
          <p:nvPr/>
        </p:nvSpPr>
        <p:spPr>
          <a:xfrm>
            <a:off x="1585600" y="2441725"/>
            <a:ext cx="5730300" cy="736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u="sng">
                <a:solidFill>
                  <a:srgbClr val="666666"/>
                </a:solidFill>
                <a:hlinkClick r:id="rId3">
                  <a:extLst>
                    <a:ext uri="{A12FA001-AC4F-418D-AE19-62706E023703}">
                      <ahyp:hlinkClr xmlns:ahyp="http://schemas.microsoft.com/office/drawing/2018/hyperlinkcolor" val="tx"/>
                    </a:ext>
                  </a:extLst>
                </a:hlinkClick>
              </a:rPr>
              <a:t>https://docs.google.com/document/d/1k3ERq_XdvZCDXwv-0ka65pIkVsb2Bzyt6XqLfafXlXU/edit</a:t>
            </a:r>
            <a:endParaRPr sz="2400">
              <a:solidFill>
                <a:srgbClr val="666666"/>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181"/>
        <p:cNvGrpSpPr/>
        <p:nvPr/>
      </p:nvGrpSpPr>
      <p:grpSpPr>
        <a:xfrm>
          <a:off x="0" y="0"/>
          <a:ext cx="0" cy="0"/>
          <a:chOff x="0" y="0"/>
          <a:chExt cx="0" cy="0"/>
        </a:xfrm>
      </p:grpSpPr>
      <p:sp>
        <p:nvSpPr>
          <p:cNvPr id="182" name="Google Shape;182;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Retaining: Exit Slip</a:t>
            </a:r>
            <a:endParaRPr>
              <a:latin typeface="Special Elite"/>
              <a:ea typeface="Special Elite"/>
              <a:cs typeface="Special Elite"/>
              <a:sym typeface="Special Elite"/>
            </a:endParaRPr>
          </a:p>
        </p:txBody>
      </p:sp>
      <p:sp>
        <p:nvSpPr>
          <p:cNvPr id="183" name="Google Shape;183;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4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Emoji Exit Slip</a:t>
            </a:r>
            <a:endParaRPr sz="2400"/>
          </a:p>
        </p:txBody>
      </p:sp>
      <p:pic>
        <p:nvPicPr>
          <p:cNvPr id="184" name="Google Shape;184;p32"/>
          <p:cNvPicPr preferRelativeResize="0"/>
          <p:nvPr/>
        </p:nvPicPr>
        <p:blipFill>
          <a:blip r:embed="rId4">
            <a:alphaModFix/>
          </a:blip>
          <a:stretch>
            <a:fillRect/>
          </a:stretch>
        </p:blipFill>
        <p:spPr>
          <a:xfrm>
            <a:off x="3024925" y="1487625"/>
            <a:ext cx="4903750" cy="2746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887150" y="249800"/>
            <a:ext cx="5718000" cy="163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a:latin typeface="Special Elite"/>
                <a:ea typeface="Special Elite"/>
                <a:cs typeface="Special Elite"/>
                <a:sym typeface="Special Elite"/>
              </a:rPr>
              <a:t>Today’s Learning Target</a:t>
            </a:r>
            <a:endParaRPr sz="4800">
              <a:latin typeface="Special Elite"/>
              <a:ea typeface="Special Elite"/>
              <a:cs typeface="Special Elite"/>
              <a:sym typeface="Special Elite"/>
            </a:endParaRPr>
          </a:p>
        </p:txBody>
      </p:sp>
      <p:sp>
        <p:nvSpPr>
          <p:cNvPr id="67" name="Google Shape;67;p15"/>
          <p:cNvSpPr txBox="1">
            <a:spLocks noGrp="1"/>
          </p:cNvSpPr>
          <p:nvPr>
            <p:ph type="subTitle" idx="1"/>
          </p:nvPr>
        </p:nvSpPr>
        <p:spPr>
          <a:xfrm>
            <a:off x="311700" y="2485225"/>
            <a:ext cx="7991400" cy="2452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000">
                <a:solidFill>
                  <a:srgbClr val="000000"/>
                </a:solidFill>
                <a:latin typeface="Special Elite"/>
                <a:ea typeface="Special Elite"/>
                <a:cs typeface="Special Elite"/>
                <a:sym typeface="Special Elite"/>
              </a:rPr>
              <a:t>We will be able to explain the social, cultural and political circumstances which gave rise to the Harlem Renaissance.</a:t>
            </a:r>
            <a:endParaRPr sz="3000">
              <a:solidFill>
                <a:srgbClr val="000000"/>
              </a:solidFill>
              <a:latin typeface="Special Elite"/>
              <a:ea typeface="Special Elite"/>
              <a:cs typeface="Special Elite"/>
              <a:sym typeface="Special Elite"/>
            </a:endParaRPr>
          </a:p>
        </p:txBody>
      </p:sp>
      <p:pic>
        <p:nvPicPr>
          <p:cNvPr id="68" name="Google Shape;68;p15"/>
          <p:cNvPicPr preferRelativeResize="0"/>
          <p:nvPr/>
        </p:nvPicPr>
        <p:blipFill>
          <a:blip r:embed="rId3">
            <a:alphaModFix/>
          </a:blip>
          <a:stretch>
            <a:fillRect/>
          </a:stretch>
        </p:blipFill>
        <p:spPr>
          <a:xfrm>
            <a:off x="973950" y="249800"/>
            <a:ext cx="1760052" cy="16397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700" y="213725"/>
            <a:ext cx="8520600" cy="586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Community Builder - Quote Gallery Walk</a:t>
            </a:r>
            <a:endParaRPr>
              <a:latin typeface="Special Elite"/>
              <a:ea typeface="Special Elite"/>
              <a:cs typeface="Special Elite"/>
              <a:sym typeface="Special Elite"/>
            </a:endParaRPr>
          </a:p>
        </p:txBody>
      </p:sp>
      <p:sp>
        <p:nvSpPr>
          <p:cNvPr id="74" name="Google Shape;74;p16"/>
          <p:cNvSpPr txBox="1">
            <a:spLocks noGrp="1"/>
          </p:cNvSpPr>
          <p:nvPr>
            <p:ph type="body" idx="1"/>
          </p:nvPr>
        </p:nvSpPr>
        <p:spPr>
          <a:xfrm>
            <a:off x="311700" y="873150"/>
            <a:ext cx="8520600" cy="4088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400" b="1">
                <a:solidFill>
                  <a:schemeClr val="dk1"/>
                </a:solidFill>
                <a:latin typeface="Special Elite"/>
                <a:ea typeface="Special Elite"/>
                <a:cs typeface="Special Elite"/>
                <a:sym typeface="Special Elite"/>
              </a:rPr>
              <a:t>Quotes are placed on the wall around the classroom.  Each student has a tab.  Leave the tab at the quote which resonates most with you today. Be prepared to explain why you chose the quote you did.</a:t>
            </a:r>
            <a:endParaRPr sz="1400" b="1">
              <a:solidFill>
                <a:schemeClr val="dk1"/>
              </a:solidFill>
              <a:latin typeface="Special Elite"/>
              <a:ea typeface="Special Elite"/>
              <a:cs typeface="Special Elite"/>
              <a:sym typeface="Special Elite"/>
            </a:endParaRPr>
          </a:p>
          <a:p>
            <a:pPr marL="0" lvl="0" indent="0" algn="ctr" rtl="0">
              <a:spcBef>
                <a:spcPts val="0"/>
              </a:spcBef>
              <a:spcAft>
                <a:spcPts val="0"/>
              </a:spcAft>
              <a:buClr>
                <a:schemeClr val="dk1"/>
              </a:buClr>
              <a:buSzPts val="1100"/>
              <a:buFont typeface="Arial"/>
              <a:buNone/>
            </a:pPr>
            <a:endParaRPr sz="1400" b="1">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1100"/>
              <a:buFont typeface="Arial"/>
              <a:buNone/>
            </a:pPr>
            <a:r>
              <a:rPr lang="en" sz="1200">
                <a:solidFill>
                  <a:schemeClr val="dk1"/>
                </a:solidFill>
                <a:latin typeface="Special Elite"/>
                <a:ea typeface="Special Elite"/>
                <a:cs typeface="Special Elite"/>
                <a:sym typeface="Special Elite"/>
              </a:rPr>
              <a:t>"Grab the broom of anger and drive off the beast of fear." - Zora Neale Hurston </a:t>
            </a: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r>
              <a:rPr lang="en" sz="1200">
                <a:solidFill>
                  <a:schemeClr val="dk1"/>
                </a:solidFill>
                <a:latin typeface="Special Elite"/>
                <a:ea typeface="Special Elite"/>
                <a:cs typeface="Special Elite"/>
                <a:sym typeface="Special Elite"/>
              </a:rPr>
              <a:t>“Hold fast to your dreams, for without them life is a broken winged bird that cannot fly.” - Langston Hughes </a:t>
            </a: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r>
              <a:rPr lang="en" sz="1200">
                <a:solidFill>
                  <a:schemeClr val="dk1"/>
                </a:solidFill>
                <a:latin typeface="Special Elite"/>
                <a:ea typeface="Special Elite"/>
                <a:cs typeface="Special Elite"/>
                <a:sym typeface="Special Elite"/>
              </a:rPr>
              <a:t>"I swear to the Lord, I still can't see, why Democracy means, everybody but me." - Langston Hughes </a:t>
            </a: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r>
              <a:rPr lang="en" sz="1200">
                <a:solidFill>
                  <a:schemeClr val="dk1"/>
                </a:solidFill>
                <a:latin typeface="Special Elite"/>
                <a:ea typeface="Special Elite"/>
                <a:cs typeface="Special Elite"/>
                <a:sym typeface="Special Elite"/>
              </a:rPr>
              <a:t> "The Negro must build on his own basis apart from the white man's foundation if he ever hopes to be a master builder." -  Marcus Garvey </a:t>
            </a: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r>
              <a:rPr lang="en" sz="1200">
                <a:solidFill>
                  <a:schemeClr val="dk1"/>
                </a:solidFill>
                <a:latin typeface="Special Elite"/>
                <a:ea typeface="Special Elite"/>
                <a:cs typeface="Special Elite"/>
                <a:sym typeface="Special Elite"/>
              </a:rPr>
              <a:t>“There are years that ask questions and years that answer."- Zora Neale Hurston </a:t>
            </a: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endParaRPr sz="1200">
              <a:solidFill>
                <a:schemeClr val="dk1"/>
              </a:solidFill>
              <a:latin typeface="Special Elite"/>
              <a:ea typeface="Special Elite"/>
              <a:cs typeface="Special Elite"/>
              <a:sym typeface="Special Elite"/>
            </a:endParaRPr>
          </a:p>
          <a:p>
            <a:pPr marL="0" lvl="0" indent="0" algn="just" rtl="0">
              <a:spcBef>
                <a:spcPts val="0"/>
              </a:spcBef>
              <a:spcAft>
                <a:spcPts val="0"/>
              </a:spcAft>
              <a:buClr>
                <a:schemeClr val="dk1"/>
              </a:buClr>
              <a:buSzPts val="1100"/>
              <a:buFont typeface="Arial"/>
              <a:buNone/>
            </a:pPr>
            <a:r>
              <a:rPr lang="en" sz="1200">
                <a:solidFill>
                  <a:schemeClr val="dk1"/>
                </a:solidFill>
                <a:latin typeface="Special Elite"/>
                <a:ea typeface="Special Elite"/>
                <a:cs typeface="Special Elite"/>
                <a:sym typeface="Special Elite"/>
              </a:rPr>
              <a:t>"Freedom is never given; it is won." Asa Philip Randolph </a:t>
            </a:r>
            <a:endParaRPr sz="1200">
              <a:solidFill>
                <a:schemeClr val="dk1"/>
              </a:solidFill>
              <a:latin typeface="Special Elite"/>
              <a:ea typeface="Special Elite"/>
              <a:cs typeface="Special Elite"/>
              <a:sym typeface="Special Elite"/>
            </a:endParaRPr>
          </a:p>
          <a:p>
            <a:pPr marL="0" lvl="0" indent="0" algn="l" rtl="0">
              <a:spcBef>
                <a:spcPts val="0"/>
              </a:spcBef>
              <a:spcAft>
                <a:spcPts val="0"/>
              </a:spcAft>
              <a:buClr>
                <a:schemeClr val="dk1"/>
              </a:buClr>
              <a:buSzPts val="1100"/>
              <a:buFont typeface="Arial"/>
              <a:buNone/>
            </a:pPr>
            <a:endParaRPr sz="1400">
              <a:solidFill>
                <a:schemeClr val="dk1"/>
              </a:solidFill>
              <a:latin typeface="Calibri"/>
              <a:ea typeface="Calibri"/>
              <a:cs typeface="Calibri"/>
              <a:sym typeface="Calibri"/>
            </a:endParaRPr>
          </a:p>
          <a:p>
            <a:pPr marL="0" lvl="0" indent="0" algn="l" rtl="0">
              <a:spcBef>
                <a:spcPts val="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194800" y="286200"/>
            <a:ext cx="8520600" cy="64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Priming - </a:t>
            </a:r>
            <a:r>
              <a:rPr lang="en" sz="2400">
                <a:latin typeface="Special Elite"/>
                <a:ea typeface="Special Elite"/>
                <a:cs typeface="Special Elite"/>
                <a:sym typeface="Special Elite"/>
              </a:rPr>
              <a:t>Video Anticipation Guide/Vocabulary</a:t>
            </a:r>
            <a:endParaRPr sz="2400">
              <a:latin typeface="Special Elite"/>
              <a:ea typeface="Special Elite"/>
              <a:cs typeface="Special Elite"/>
              <a:sym typeface="Special Elite"/>
            </a:endParaRPr>
          </a:p>
        </p:txBody>
      </p:sp>
      <p:sp>
        <p:nvSpPr>
          <p:cNvPr id="80" name="Google Shape;80;p17"/>
          <p:cNvSpPr txBox="1">
            <a:spLocks noGrp="1"/>
          </p:cNvSpPr>
          <p:nvPr>
            <p:ph type="body" idx="1"/>
          </p:nvPr>
        </p:nvSpPr>
        <p:spPr>
          <a:xfrm>
            <a:off x="194800" y="863550"/>
            <a:ext cx="8520600" cy="4069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400">
                <a:solidFill>
                  <a:schemeClr val="dk1"/>
                </a:solidFill>
                <a:latin typeface="Special Elite"/>
                <a:ea typeface="Special Elite"/>
                <a:cs typeface="Special Elite"/>
                <a:sym typeface="Special Elite"/>
              </a:rPr>
              <a:t>Get blank paper.</a:t>
            </a:r>
            <a:endParaRPr sz="1400">
              <a:solidFill>
                <a:schemeClr val="dk1"/>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endParaRPr sz="1400">
              <a:solidFill>
                <a:schemeClr val="dk1"/>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r>
              <a:rPr lang="en" sz="1400">
                <a:solidFill>
                  <a:schemeClr val="dk1"/>
                </a:solidFill>
                <a:latin typeface="Special Elite"/>
                <a:ea typeface="Special Elite"/>
                <a:cs typeface="Special Elite"/>
                <a:sym typeface="Special Elite"/>
              </a:rPr>
              <a:t>Write anticipation</a:t>
            </a:r>
            <a:r>
              <a:rPr lang="en" sz="1400">
                <a:latin typeface="Special Elite"/>
                <a:ea typeface="Special Elite"/>
                <a:cs typeface="Special Elite"/>
                <a:sym typeface="Special Elite"/>
              </a:rPr>
              <a:t> </a:t>
            </a:r>
            <a:r>
              <a:rPr lang="en" sz="1400" b="1">
                <a:solidFill>
                  <a:srgbClr val="783F04"/>
                </a:solidFill>
                <a:latin typeface="Special Elite"/>
                <a:ea typeface="Special Elite"/>
                <a:cs typeface="Special Elite"/>
                <a:sym typeface="Special Elite"/>
              </a:rPr>
              <a:t>“Harlem Renaissance”</a:t>
            </a:r>
            <a:r>
              <a:rPr lang="en" sz="1400">
                <a:latin typeface="Special Elite"/>
                <a:ea typeface="Special Elite"/>
                <a:cs typeface="Special Elite"/>
                <a:sym typeface="Special Elite"/>
              </a:rPr>
              <a:t> </a:t>
            </a:r>
            <a:r>
              <a:rPr lang="en" sz="1400">
                <a:solidFill>
                  <a:schemeClr val="dk1"/>
                </a:solidFill>
                <a:latin typeface="Special Elite"/>
                <a:ea typeface="Special Elite"/>
                <a:cs typeface="Special Elite"/>
                <a:sym typeface="Special Elite"/>
              </a:rPr>
              <a:t>at the top. Use as many brown words as  you can to predict what this video segment will be about: 	</a:t>
            </a:r>
            <a:endParaRPr sz="1400">
              <a:solidFill>
                <a:schemeClr val="dk1"/>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r>
              <a:rPr lang="en" sz="1400">
                <a:latin typeface="Special Elite"/>
                <a:ea typeface="Special Elite"/>
                <a:cs typeface="Special Elite"/>
                <a:sym typeface="Special Elite"/>
              </a:rPr>
              <a:t>     </a:t>
            </a:r>
            <a:endParaRPr sz="1400">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Great Migration</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Jazz</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Racism</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Stereotypes</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Zoot Suit</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Ethnic</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Harlem</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r>
              <a:rPr lang="en" sz="1400">
                <a:solidFill>
                  <a:srgbClr val="7F6000"/>
                </a:solidFill>
                <a:latin typeface="Special Elite"/>
                <a:ea typeface="Special Elite"/>
                <a:cs typeface="Special Elite"/>
                <a:sym typeface="Special Elite"/>
              </a:rPr>
              <a:t>Composers</a:t>
            </a:r>
            <a:endParaRPr sz="1400">
              <a:solidFill>
                <a:srgbClr val="7F6000"/>
              </a:solidFill>
              <a:latin typeface="Special Elite"/>
              <a:ea typeface="Special Elite"/>
              <a:cs typeface="Special Elite"/>
              <a:sym typeface="Special Elite"/>
            </a:endParaRPr>
          </a:p>
          <a:p>
            <a:pPr marL="914400" lvl="0" indent="0" algn="l" rtl="0">
              <a:lnSpc>
                <a:spcPct val="100000"/>
              </a:lnSpc>
              <a:spcBef>
                <a:spcPts val="0"/>
              </a:spcBef>
              <a:spcAft>
                <a:spcPts val="0"/>
              </a:spcAft>
              <a:buClr>
                <a:schemeClr val="dk1"/>
              </a:buClr>
              <a:buSzPts val="1100"/>
              <a:buFont typeface="Arial"/>
              <a:buNone/>
            </a:pPr>
            <a:endParaRPr sz="1400">
              <a:solidFill>
                <a:srgbClr val="7F6000"/>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r>
              <a:rPr lang="en" sz="1400">
                <a:solidFill>
                  <a:schemeClr val="dk1"/>
                </a:solidFill>
                <a:latin typeface="Special Elite"/>
                <a:ea typeface="Special Elite"/>
                <a:cs typeface="Special Elite"/>
                <a:sym typeface="Special Elite"/>
              </a:rPr>
              <a:t>Using these words, write a sentence or two predicting what this video clip will be about. Share your sentence(s) with your neighbor.</a:t>
            </a:r>
            <a:r>
              <a:rPr lang="en" sz="1400" b="1">
                <a:solidFill>
                  <a:srgbClr val="CC0000"/>
                </a:solidFill>
                <a:latin typeface="Special Elite"/>
                <a:ea typeface="Special Elite"/>
                <a:cs typeface="Special Elite"/>
                <a:sym typeface="Special Elite"/>
              </a:rPr>
              <a:t> </a:t>
            </a:r>
            <a:endParaRPr sz="1400" b="1">
              <a:solidFill>
                <a:srgbClr val="CC0000"/>
              </a:solidFill>
              <a:latin typeface="Special Elite"/>
              <a:ea typeface="Special Elite"/>
              <a:cs typeface="Special Elite"/>
              <a:sym typeface="Special Elite"/>
            </a:endParaRPr>
          </a:p>
          <a:p>
            <a:pPr marL="0" lvl="0" indent="0" algn="l" rtl="0">
              <a:spcBef>
                <a:spcPts val="0"/>
              </a:spcBef>
              <a:spcAft>
                <a:spcPts val="1600"/>
              </a:spcAft>
              <a:buNone/>
            </a:pPr>
            <a:endParaRPr/>
          </a:p>
        </p:txBody>
      </p:sp>
      <p:pic>
        <p:nvPicPr>
          <p:cNvPr id="81" name="Google Shape;81;p17"/>
          <p:cNvPicPr preferRelativeResize="0"/>
          <p:nvPr/>
        </p:nvPicPr>
        <p:blipFill>
          <a:blip r:embed="rId3">
            <a:alphaModFix/>
          </a:blip>
          <a:stretch>
            <a:fillRect/>
          </a:stretch>
        </p:blipFill>
        <p:spPr>
          <a:xfrm>
            <a:off x="5164688" y="1768100"/>
            <a:ext cx="2466975" cy="18478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85"/>
        <p:cNvGrpSpPr/>
        <p:nvPr/>
      </p:nvGrpSpPr>
      <p:grpSpPr>
        <a:xfrm>
          <a:off x="0" y="0"/>
          <a:ext cx="0" cy="0"/>
          <a:chOff x="0" y="0"/>
          <a:chExt cx="0" cy="0"/>
        </a:xfrm>
      </p:grpSpPr>
      <p:sp>
        <p:nvSpPr>
          <p:cNvPr id="86" name="Google Shape;86;p18"/>
          <p:cNvSpPr txBox="1">
            <a:spLocks noGrp="1"/>
          </p:cNvSpPr>
          <p:nvPr>
            <p:ph type="body" idx="1"/>
          </p:nvPr>
        </p:nvSpPr>
        <p:spPr>
          <a:xfrm>
            <a:off x="311700" y="344625"/>
            <a:ext cx="8520600" cy="4224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a:solidFill>
                  <a:schemeClr val="dk1"/>
                </a:solidFill>
                <a:latin typeface="Special Elite"/>
                <a:ea typeface="Special Elite"/>
                <a:cs typeface="Special Elite"/>
                <a:sym typeface="Special Elite"/>
              </a:rPr>
              <a:t>Watch: </a:t>
            </a:r>
            <a:r>
              <a:rPr lang="en" u="sng">
                <a:solidFill>
                  <a:srgbClr val="1155CC"/>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rPr>
              <a:t>https://www.youtube.com/watch?v=90PTxdsqfsA&amp;list=PLKJW0ok7H6lQHPC5G624zTyIaB4-ULcVp&amp;index=139&amp;t=0s</a:t>
            </a:r>
            <a:endParaRPr>
              <a:solidFill>
                <a:schemeClr val="dk1"/>
              </a:solidFill>
              <a:latin typeface="Special Elite"/>
              <a:ea typeface="Special Elite"/>
              <a:cs typeface="Special Elite"/>
              <a:sym typeface="Special Elite"/>
            </a:endParaRPr>
          </a:p>
          <a:p>
            <a:pPr marL="0" lvl="0" indent="0" algn="l" rtl="0">
              <a:lnSpc>
                <a:spcPct val="100000"/>
              </a:lnSpc>
              <a:spcBef>
                <a:spcPts val="1400"/>
              </a:spcBef>
              <a:spcAft>
                <a:spcPts val="0"/>
              </a:spcAft>
              <a:buClr>
                <a:schemeClr val="dk1"/>
              </a:buClr>
              <a:buSzPts val="1100"/>
              <a:buFont typeface="Arial"/>
              <a:buNone/>
            </a:pPr>
            <a:r>
              <a:rPr lang="en">
                <a:solidFill>
                  <a:schemeClr val="dk1"/>
                </a:solidFill>
                <a:latin typeface="Special Elite"/>
                <a:ea typeface="Special Elite"/>
                <a:cs typeface="Special Elite"/>
                <a:sym typeface="Special Elite"/>
              </a:rPr>
              <a:t>Then...</a:t>
            </a:r>
            <a:endParaRPr>
              <a:solidFill>
                <a:schemeClr val="dk1"/>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r>
              <a:rPr lang="en">
                <a:solidFill>
                  <a:schemeClr val="dk1"/>
                </a:solidFill>
                <a:latin typeface="Special Elite"/>
                <a:ea typeface="Special Elite"/>
                <a:cs typeface="Special Elite"/>
                <a:sym typeface="Special Elite"/>
              </a:rPr>
              <a:t>Look back at your original sentence.  Is what you predicted correct? </a:t>
            </a:r>
            <a:endParaRPr>
              <a:solidFill>
                <a:schemeClr val="dk1"/>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endParaRPr>
              <a:solidFill>
                <a:schemeClr val="dk1"/>
              </a:solidFill>
              <a:latin typeface="Special Elite"/>
              <a:ea typeface="Special Elite"/>
              <a:cs typeface="Special Elite"/>
              <a:sym typeface="Special Elite"/>
            </a:endParaRPr>
          </a:p>
          <a:p>
            <a:pPr marL="0" lvl="0" indent="0" algn="l" rtl="0">
              <a:lnSpc>
                <a:spcPct val="100000"/>
              </a:lnSpc>
              <a:spcBef>
                <a:spcPts val="0"/>
              </a:spcBef>
              <a:spcAft>
                <a:spcPts val="0"/>
              </a:spcAft>
              <a:buClr>
                <a:schemeClr val="dk1"/>
              </a:buClr>
              <a:buSzPts val="1100"/>
              <a:buFont typeface="Arial"/>
              <a:buNone/>
            </a:pPr>
            <a:r>
              <a:rPr lang="en">
                <a:solidFill>
                  <a:schemeClr val="dk1"/>
                </a:solidFill>
                <a:latin typeface="Special Elite"/>
                <a:ea typeface="Special Elite"/>
                <a:cs typeface="Special Elite"/>
                <a:sym typeface="Special Elite"/>
              </a:rPr>
              <a:t>Change your sentence(s) to make it more accurate. Use as many vocabulary words as you can.</a:t>
            </a:r>
            <a:endParaRPr b="1">
              <a:solidFill>
                <a:schemeClr val="dk1"/>
              </a:solidFill>
              <a:latin typeface="Special Elite"/>
              <a:ea typeface="Special Elite"/>
              <a:cs typeface="Special Elite"/>
              <a:sym typeface="Special Elite"/>
            </a:endParaRPr>
          </a:p>
          <a:p>
            <a:pPr marL="0" lvl="0" indent="0" algn="l" rtl="0">
              <a:spcBef>
                <a:spcPts val="0"/>
              </a:spcBef>
              <a:spcAft>
                <a:spcPts val="1600"/>
              </a:spcAft>
              <a:buNone/>
            </a:pPr>
            <a:endParaRPr/>
          </a:p>
        </p:txBody>
      </p:sp>
      <p:pic>
        <p:nvPicPr>
          <p:cNvPr id="87" name="Google Shape;87;p18"/>
          <p:cNvPicPr preferRelativeResize="0"/>
          <p:nvPr/>
        </p:nvPicPr>
        <p:blipFill>
          <a:blip r:embed="rId4">
            <a:alphaModFix/>
          </a:blip>
          <a:stretch>
            <a:fillRect/>
          </a:stretch>
        </p:blipFill>
        <p:spPr>
          <a:xfrm>
            <a:off x="4972175" y="3059300"/>
            <a:ext cx="2400300" cy="1905000"/>
          </a:xfrm>
          <a:prstGeom prst="rect">
            <a:avLst/>
          </a:prstGeom>
          <a:noFill/>
          <a:ln>
            <a:noFill/>
          </a:ln>
        </p:spPr>
      </p:pic>
      <p:pic>
        <p:nvPicPr>
          <p:cNvPr id="88" name="Google Shape;88;p18"/>
          <p:cNvPicPr preferRelativeResize="0"/>
          <p:nvPr/>
        </p:nvPicPr>
        <p:blipFill>
          <a:blip r:embed="rId5">
            <a:alphaModFix/>
          </a:blip>
          <a:stretch>
            <a:fillRect/>
          </a:stretch>
        </p:blipFill>
        <p:spPr>
          <a:xfrm>
            <a:off x="1447863" y="3154550"/>
            <a:ext cx="2524125" cy="18097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311700" y="207550"/>
            <a:ext cx="8520600" cy="61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Processing</a:t>
            </a:r>
            <a:endParaRPr>
              <a:latin typeface="Special Elite"/>
              <a:ea typeface="Special Elite"/>
              <a:cs typeface="Special Elite"/>
              <a:sym typeface="Special Elite"/>
            </a:endParaRPr>
          </a:p>
        </p:txBody>
      </p:sp>
      <p:sp>
        <p:nvSpPr>
          <p:cNvPr id="94" name="Google Shape;94;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dirty="0">
                <a:solidFill>
                  <a:srgbClr val="4A4A4A"/>
                </a:solidFill>
                <a:latin typeface="Special Elite"/>
                <a:ea typeface="Special Elite"/>
                <a:cs typeface="Special Elite"/>
                <a:sym typeface="Special Elite"/>
              </a:rPr>
              <a:t>Read </a:t>
            </a:r>
            <a:r>
              <a:rPr lang="en" sz="1400" b="1" u="sng" dirty="0">
                <a:solidFill>
                  <a:srgbClr val="6A0004"/>
                </a:solidFill>
                <a:latin typeface="Special Elite"/>
                <a:ea typeface="Special Elite"/>
                <a:cs typeface="Special Elite"/>
                <a:sym typeface="Special Elite"/>
                <a:hlinkClick r:id="rId3">
                  <a:extLst>
                    <a:ext uri="{A12FA001-AC4F-418D-AE19-62706E023703}">
                      <ahyp:hlinkClr xmlns:ahyp="http://schemas.microsoft.com/office/drawing/2018/hyperlinkcolor" val="tx"/>
                    </a:ext>
                  </a:extLst>
                </a:hlinkClick>
              </a:rPr>
              <a:t>“Harlem” by Walter Dean Myers</a:t>
            </a:r>
            <a:r>
              <a:rPr lang="en" sz="1400" dirty="0">
                <a:solidFill>
                  <a:srgbClr val="4A4A4A"/>
                </a:solidFill>
                <a:latin typeface="Special Elite"/>
                <a:ea typeface="Special Elite"/>
                <a:cs typeface="Special Elite"/>
                <a:sym typeface="Special Elite"/>
              </a:rPr>
              <a:t> to students and ask them to visualize the story as you are reading. As you read, you may show students a sideshow of </a:t>
            </a:r>
            <a:r>
              <a:rPr lang="en" sz="1400" b="1" u="sng" dirty="0">
                <a:solidFill>
                  <a:srgbClr val="6A0004"/>
                </a:solidFill>
                <a:latin typeface="Special Elite"/>
                <a:ea typeface="Special Elite"/>
                <a:cs typeface="Special Elite"/>
                <a:sym typeface="Special Elite"/>
                <a:hlinkClick r:id="rId4">
                  <a:extLst>
                    <a:ext uri="{A12FA001-AC4F-418D-AE19-62706E023703}">
                      <ahyp:hlinkClr xmlns:ahyp="http://schemas.microsoft.com/office/drawing/2018/hyperlinkcolor" val="tx"/>
                    </a:ext>
                  </a:extLst>
                </a:hlinkClick>
              </a:rPr>
              <a:t>Christopher Myers’ illustrations of the poem.</a:t>
            </a:r>
            <a:endParaRPr sz="1400" b="1" u="sng" dirty="0">
              <a:solidFill>
                <a:srgbClr val="6A0004"/>
              </a:solidFill>
              <a:latin typeface="Special Elite"/>
              <a:ea typeface="Special Elite"/>
              <a:cs typeface="Special Elite"/>
              <a:sym typeface="Special Elite"/>
              <a:hlinkClick r:id="rId4">
                <a:extLst>
                  <a:ext uri="{A12FA001-AC4F-418D-AE19-62706E023703}">
                    <ahyp:hlinkClr xmlns:ahyp="http://schemas.microsoft.com/office/drawing/2018/hyperlinkcolor" val="tx"/>
                  </a:ext>
                </a:extLst>
              </a:hlinkClick>
            </a:endParaRPr>
          </a:p>
          <a:p>
            <a:pPr marL="0" lvl="0" indent="0" algn="l" rtl="0">
              <a:spcBef>
                <a:spcPts val="1400"/>
              </a:spcBef>
              <a:spcAft>
                <a:spcPts val="0"/>
              </a:spcAft>
              <a:buClr>
                <a:schemeClr val="dk1"/>
              </a:buClr>
              <a:buSzPts val="1100"/>
              <a:buFont typeface="Arial"/>
              <a:buNone/>
            </a:pPr>
            <a:r>
              <a:rPr lang="en" sz="1400" dirty="0">
                <a:solidFill>
                  <a:schemeClr val="dk1"/>
                </a:solidFill>
                <a:latin typeface="Special Elite"/>
                <a:ea typeface="Special Elite"/>
                <a:cs typeface="Special Elite"/>
                <a:sym typeface="Special Elite"/>
              </a:rPr>
              <a:t>Give students a copy of the poem and ask them to underline all of the places and locations mentioned in it. Have students read the poem a third and final time and highlight or circle all of the people mentioned. Ask students why they think Harlem became a social and cultural center for African-Americans in the 1920s and 1930s. </a:t>
            </a:r>
            <a:endParaRPr sz="1400" dirty="0">
              <a:solidFill>
                <a:schemeClr val="dk1"/>
              </a:solidFill>
              <a:latin typeface="Special Elite"/>
              <a:ea typeface="Special Elite"/>
              <a:cs typeface="Special Elite"/>
              <a:sym typeface="Special Elite"/>
            </a:endParaRPr>
          </a:p>
          <a:p>
            <a:pPr marL="0" lvl="0" indent="0" algn="l" rtl="0">
              <a:spcBef>
                <a:spcPts val="1400"/>
              </a:spcBef>
              <a:spcAft>
                <a:spcPts val="0"/>
              </a:spcAft>
              <a:buClr>
                <a:schemeClr val="dk1"/>
              </a:buClr>
              <a:buSzPts val="1100"/>
              <a:buFont typeface="Arial"/>
              <a:buNone/>
            </a:pPr>
            <a:r>
              <a:rPr lang="en" sz="1400" dirty="0">
                <a:solidFill>
                  <a:schemeClr val="dk1"/>
                </a:solidFill>
                <a:latin typeface="Special Elite"/>
                <a:ea typeface="Special Elite"/>
                <a:cs typeface="Special Elite"/>
                <a:sym typeface="Special Elite"/>
              </a:rPr>
              <a:t>Assign small groups to research some of the people and places.  Once the research is complete, have students return to the large group and share their findings. Create </a:t>
            </a:r>
            <a:r>
              <a:rPr lang="en" b="1" u="sng" dirty="0">
                <a:solidFill>
                  <a:schemeClr val="hlink"/>
                </a:solidFill>
                <a:latin typeface="Special Elite"/>
                <a:ea typeface="Special Elite"/>
                <a:cs typeface="Special Elite"/>
                <a:sym typeface="Special Elite"/>
                <a:hlinkClick r:id="rId5"/>
              </a:rPr>
              <a:t>bridge maps</a:t>
            </a:r>
            <a:r>
              <a:rPr lang="en" sz="1400" u="sng" dirty="0">
                <a:solidFill>
                  <a:schemeClr val="hlink"/>
                </a:solidFill>
                <a:latin typeface="Special Elite"/>
                <a:ea typeface="Special Elite"/>
                <a:cs typeface="Special Elite"/>
                <a:sym typeface="Special Elite"/>
                <a:hlinkClick r:id="rId5"/>
              </a:rPr>
              <a:t> </a:t>
            </a:r>
            <a:r>
              <a:rPr lang="en" sz="1400" dirty="0">
                <a:solidFill>
                  <a:schemeClr val="dk1"/>
                </a:solidFill>
                <a:latin typeface="Special Elite"/>
                <a:ea typeface="Special Elite"/>
                <a:cs typeface="Special Elite"/>
                <a:sym typeface="Special Elite"/>
              </a:rPr>
              <a:t>to show the relationships between the people and the places.</a:t>
            </a:r>
            <a:endParaRPr sz="1400" dirty="0">
              <a:solidFill>
                <a:schemeClr val="dk1"/>
              </a:solidFill>
              <a:latin typeface="Special Elite"/>
              <a:ea typeface="Special Elite"/>
              <a:cs typeface="Special Elite"/>
              <a:sym typeface="Special Elite"/>
            </a:endParaRPr>
          </a:p>
          <a:p>
            <a:pPr marL="0" lvl="0" indent="0" algn="l" rtl="0">
              <a:spcBef>
                <a:spcPts val="1400"/>
              </a:spcBef>
              <a:spcAft>
                <a:spcPts val="1600"/>
              </a:spcAft>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06666"/>
        </a:solidFill>
        <a:effectLst/>
      </p:bgPr>
    </p:bg>
    <p:spTree>
      <p:nvGrpSpPr>
        <p:cNvPr id="1" name="Shape 98"/>
        <p:cNvGrpSpPr/>
        <p:nvPr/>
      </p:nvGrpSpPr>
      <p:grpSpPr>
        <a:xfrm>
          <a:off x="0" y="0"/>
          <a:ext cx="0" cy="0"/>
          <a:chOff x="0" y="0"/>
          <a:chExt cx="0" cy="0"/>
        </a:xfrm>
      </p:grpSpPr>
      <p:sp>
        <p:nvSpPr>
          <p:cNvPr id="99" name="Google Shape;99;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pecial Elite"/>
                <a:ea typeface="Special Elite"/>
                <a:cs typeface="Special Elite"/>
                <a:sym typeface="Special Elite"/>
              </a:rPr>
              <a:t>Retaining: Exit Slip</a:t>
            </a:r>
            <a:endParaRPr>
              <a:latin typeface="Special Elite"/>
              <a:ea typeface="Special Elite"/>
              <a:cs typeface="Special Elite"/>
              <a:sym typeface="Special Elite"/>
            </a:endParaRPr>
          </a:p>
        </p:txBody>
      </p:sp>
      <p:sp>
        <p:nvSpPr>
          <p:cNvPr id="100" name="Google Shape;100;p20"/>
          <p:cNvSpPr txBox="1">
            <a:spLocks noGrp="1"/>
          </p:cNvSpPr>
          <p:nvPr>
            <p:ph type="body" idx="1"/>
          </p:nvPr>
        </p:nvSpPr>
        <p:spPr>
          <a:xfrm>
            <a:off x="311700" y="1659725"/>
            <a:ext cx="8520600" cy="2909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3000">
                <a:solidFill>
                  <a:srgbClr val="666666"/>
                </a:solidFill>
                <a:highlight>
                  <a:srgbClr val="FFFFFF"/>
                </a:highlight>
                <a:latin typeface="Special Elite"/>
                <a:ea typeface="Special Elite"/>
                <a:cs typeface="Special Elite"/>
                <a:sym typeface="Special Elite"/>
              </a:rPr>
              <a:t>Pretend your friend was absent from class today and s/he asks you to explain the lesson. What would you tell him/her?</a:t>
            </a:r>
            <a:endParaRPr sz="3000">
              <a:solidFill>
                <a:srgbClr val="666666"/>
              </a:solidFill>
              <a:highlight>
                <a:srgbClr val="FFFFFF"/>
              </a:highlight>
              <a:latin typeface="Special Elite"/>
              <a:ea typeface="Special Elite"/>
              <a:cs typeface="Special Elite"/>
              <a:sym typeface="Special Elite"/>
            </a:endParaRPr>
          </a:p>
          <a:p>
            <a:pPr marL="0" lvl="0" indent="0" algn="l" rtl="0">
              <a:spcBef>
                <a:spcPts val="14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B7B7B7"/>
        </a:solidFill>
        <a:effectLst/>
      </p:bgPr>
    </p:bg>
    <p:spTree>
      <p:nvGrpSpPr>
        <p:cNvPr id="1" name="Shape 104"/>
        <p:cNvGrpSpPr/>
        <p:nvPr/>
      </p:nvGrpSpPr>
      <p:grpSpPr>
        <a:xfrm>
          <a:off x="0" y="0"/>
          <a:ext cx="0" cy="0"/>
          <a:chOff x="0" y="0"/>
          <a:chExt cx="0" cy="0"/>
        </a:xfrm>
      </p:grpSpPr>
      <p:sp>
        <p:nvSpPr>
          <p:cNvPr id="105" name="Google Shape;105;p21"/>
          <p:cNvSpPr txBox="1">
            <a:spLocks noGrp="1"/>
          </p:cNvSpPr>
          <p:nvPr>
            <p:ph type="ctrTitle"/>
          </p:nvPr>
        </p:nvSpPr>
        <p:spPr>
          <a:xfrm>
            <a:off x="2887150" y="249800"/>
            <a:ext cx="5718000" cy="163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a:latin typeface="Special Elite"/>
                <a:ea typeface="Special Elite"/>
                <a:cs typeface="Special Elite"/>
                <a:sym typeface="Special Elite"/>
              </a:rPr>
              <a:t>Today’s Learning Target</a:t>
            </a:r>
            <a:endParaRPr sz="4800">
              <a:latin typeface="Special Elite"/>
              <a:ea typeface="Special Elite"/>
              <a:cs typeface="Special Elite"/>
              <a:sym typeface="Special Elite"/>
            </a:endParaRPr>
          </a:p>
        </p:txBody>
      </p:sp>
      <p:sp>
        <p:nvSpPr>
          <p:cNvPr id="106" name="Google Shape;106;p21"/>
          <p:cNvSpPr txBox="1">
            <a:spLocks noGrp="1"/>
          </p:cNvSpPr>
          <p:nvPr>
            <p:ph type="subTitle" idx="1"/>
          </p:nvPr>
        </p:nvSpPr>
        <p:spPr>
          <a:xfrm>
            <a:off x="337925" y="2710650"/>
            <a:ext cx="7991400" cy="2138700"/>
          </a:xfrm>
          <a:prstGeom prst="rect">
            <a:avLst/>
          </a:prstGeom>
        </p:spPr>
        <p:txBody>
          <a:bodyPr spcFirstLastPara="1" wrap="square" lIns="91425" tIns="91425" rIns="91425" bIns="91425" anchor="t" anchorCtr="0">
            <a:noAutofit/>
          </a:bodyPr>
          <a:lstStyle/>
          <a:p>
            <a:pPr marL="0" lvl="0" indent="0" algn="ctr" rtl="0">
              <a:lnSpc>
                <a:spcPct val="115000"/>
              </a:lnSpc>
              <a:spcBef>
                <a:spcPts val="400"/>
              </a:spcBef>
              <a:spcAft>
                <a:spcPts val="0"/>
              </a:spcAft>
              <a:buNone/>
            </a:pPr>
            <a:r>
              <a:rPr lang="en" sz="3000">
                <a:solidFill>
                  <a:srgbClr val="000000"/>
                </a:solidFill>
                <a:latin typeface="Special Elite"/>
                <a:ea typeface="Special Elite"/>
                <a:cs typeface="Special Elite"/>
                <a:sym typeface="Special Elite"/>
              </a:rPr>
              <a:t>We will be able to read, discuss, and reflect on poems by Langston Hughes.</a:t>
            </a:r>
            <a:endParaRPr sz="3000">
              <a:solidFill>
                <a:srgbClr val="000000"/>
              </a:solidFill>
              <a:latin typeface="Special Elite"/>
              <a:ea typeface="Special Elite"/>
              <a:cs typeface="Special Elite"/>
              <a:sym typeface="Special Elite"/>
            </a:endParaRPr>
          </a:p>
          <a:p>
            <a:pPr marL="0" lvl="0" indent="0" algn="l" rtl="0">
              <a:lnSpc>
                <a:spcPct val="115000"/>
              </a:lnSpc>
              <a:spcBef>
                <a:spcPts val="1000"/>
              </a:spcBef>
              <a:spcAft>
                <a:spcPts val="0"/>
              </a:spcAft>
              <a:buNone/>
            </a:pPr>
            <a:endParaRPr sz="1800">
              <a:solidFill>
                <a:srgbClr val="494949"/>
              </a:solidFill>
              <a:latin typeface="Special Elite"/>
              <a:ea typeface="Special Elite"/>
              <a:cs typeface="Special Elite"/>
              <a:sym typeface="Special Elite"/>
            </a:endParaRPr>
          </a:p>
          <a:p>
            <a:pPr marL="0" lvl="0" indent="0" algn="ctr" rtl="0">
              <a:spcBef>
                <a:spcPts val="1000"/>
              </a:spcBef>
              <a:spcAft>
                <a:spcPts val="0"/>
              </a:spcAft>
              <a:buNone/>
            </a:pPr>
            <a:endParaRPr sz="2400">
              <a:latin typeface="Special Elite"/>
              <a:ea typeface="Special Elite"/>
              <a:cs typeface="Special Elite"/>
              <a:sym typeface="Special Elite"/>
            </a:endParaRPr>
          </a:p>
        </p:txBody>
      </p:sp>
      <p:pic>
        <p:nvPicPr>
          <p:cNvPr id="107" name="Google Shape;107;p21"/>
          <p:cNvPicPr preferRelativeResize="0"/>
          <p:nvPr/>
        </p:nvPicPr>
        <p:blipFill>
          <a:blip r:embed="rId3">
            <a:alphaModFix/>
          </a:blip>
          <a:stretch>
            <a:fillRect/>
          </a:stretch>
        </p:blipFill>
        <p:spPr>
          <a:xfrm>
            <a:off x="973950" y="249800"/>
            <a:ext cx="1760052" cy="1639776"/>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1251</Words>
  <Application>Microsoft Office PowerPoint</Application>
  <PresentationFormat>On-screen Show (16:9)</PresentationFormat>
  <Paragraphs>102</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Special Elite</vt:lpstr>
      <vt:lpstr>Calibri</vt:lpstr>
      <vt:lpstr>Arial</vt:lpstr>
      <vt:lpstr>Simple Light</vt:lpstr>
      <vt:lpstr>Harlem Renaissance </vt:lpstr>
      <vt:lpstr>Topic Justification</vt:lpstr>
      <vt:lpstr>Today’s Learning Target</vt:lpstr>
      <vt:lpstr>Community Builder - Quote Gallery Walk</vt:lpstr>
      <vt:lpstr>Priming - Video Anticipation Guide/Vocabulary</vt:lpstr>
      <vt:lpstr>PowerPoint Presentation</vt:lpstr>
      <vt:lpstr>Processing</vt:lpstr>
      <vt:lpstr>Retaining: Exit Slip</vt:lpstr>
      <vt:lpstr>Today’s Learning Target</vt:lpstr>
      <vt:lpstr>Community Builder</vt:lpstr>
      <vt:lpstr>Bridging Back/Priming</vt:lpstr>
      <vt:lpstr>Processing</vt:lpstr>
      <vt:lpstr>Retaining: Exit Slip</vt:lpstr>
      <vt:lpstr>Today’s Learning Target</vt:lpstr>
      <vt:lpstr>Community Builder</vt:lpstr>
      <vt:lpstr>Bridging Back - Langston Hughes Speech Bubble</vt:lpstr>
      <vt:lpstr>Priming</vt:lpstr>
      <vt:lpstr>Listening to the music</vt:lpstr>
      <vt:lpstr>Composing and performing a blues poem</vt:lpstr>
      <vt:lpstr>Retaining: Exit Slip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Jamie Schoenbauer</cp:lastModifiedBy>
  <cp:revision>1</cp:revision>
  <dcterms:modified xsi:type="dcterms:W3CDTF">2025-08-04T20:05:43Z</dcterms:modified>
</cp:coreProperties>
</file>